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95" r:id="rId4"/>
    <p:sldId id="310" r:id="rId5"/>
    <p:sldId id="309" r:id="rId6"/>
    <p:sldId id="311" r:id="rId7"/>
    <p:sldId id="298" r:id="rId8"/>
    <p:sldId id="261" r:id="rId9"/>
    <p:sldId id="299" r:id="rId10"/>
    <p:sldId id="312" r:id="rId11"/>
    <p:sldId id="313" r:id="rId12"/>
    <p:sldId id="314" r:id="rId13"/>
    <p:sldId id="302" r:id="rId14"/>
    <p:sldId id="315" r:id="rId15"/>
    <p:sldId id="316" r:id="rId16"/>
    <p:sldId id="317" r:id="rId17"/>
    <p:sldId id="306" r:id="rId18"/>
    <p:sldId id="307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</p:embeddedFont>
    <p:embeddedFont>
      <p:font typeface="Roboto Light" panose="02000000000000000000" pitchFamily="2" charset="0"/>
      <p:regular r:id="rId23"/>
      <p:bold r:id="rId24"/>
      <p:italic r:id="rId25"/>
      <p:boldItalic r:id="rId26"/>
    </p:embeddedFont>
    <p:embeddedFont>
      <p:font typeface="Roboto Slab" pitchFamily="2" charset="0"/>
      <p:regular r:id="rId27"/>
      <p:bold r:id="rId28"/>
    </p:embeddedFont>
    <p:embeddedFont>
      <p:font typeface="Webdings" panose="05030102010509060703" pitchFamily="18" charset="2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714648-C5F8-4E51-BAF3-8CDF823CBD1C}" v="3" dt="2025-04-15T13:13:29.224"/>
  </p1510:revLst>
</p1510:revInfo>
</file>

<file path=ppt/tableStyles.xml><?xml version="1.0" encoding="utf-8"?>
<a:tblStyleLst xmlns:a="http://schemas.openxmlformats.org/drawingml/2006/main" def="{F9AC80AE-7BAF-4353-BDF4-EDCBCDF36947}">
  <a:tblStyle styleId="{F9AC80AE-7BAF-4353-BDF4-EDCBCDF369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E8C24DB-9184-4B43-98E1-68442BCA9A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dya Senadheera" userId="1b6e57f39e36cd23" providerId="LiveId" clId="{45714648-C5F8-4E51-BAF3-8CDF823CBD1C}"/>
    <pc:docChg chg="undo custSel modSld sldOrd">
      <pc:chgData name="Vindya Senadheera" userId="1b6e57f39e36cd23" providerId="LiveId" clId="{45714648-C5F8-4E51-BAF3-8CDF823CBD1C}" dt="2025-04-17T02:53:17.471" v="29" actId="27636"/>
      <pc:docMkLst>
        <pc:docMk/>
      </pc:docMkLst>
      <pc:sldChg chg="modSp mod">
        <pc:chgData name="Vindya Senadheera" userId="1b6e57f39e36cd23" providerId="LiveId" clId="{45714648-C5F8-4E51-BAF3-8CDF823CBD1C}" dt="2025-04-15T13:40:52.311" v="13" actId="20577"/>
        <pc:sldMkLst>
          <pc:docMk/>
          <pc:sldMk cId="4145939278" sldId="295"/>
        </pc:sldMkLst>
        <pc:spChg chg="mod">
          <ac:chgData name="Vindya Senadheera" userId="1b6e57f39e36cd23" providerId="LiveId" clId="{45714648-C5F8-4E51-BAF3-8CDF823CBD1C}" dt="2025-04-15T13:40:52.311" v="13" actId="20577"/>
          <ac:spMkLst>
            <pc:docMk/>
            <pc:sldMk cId="4145939278" sldId="295"/>
            <ac:spMk id="89" creationId="{89F5218A-B4C9-7B15-D0AB-D155C513C805}"/>
          </ac:spMkLst>
        </pc:spChg>
      </pc:sldChg>
      <pc:sldChg chg="modSp mod">
        <pc:chgData name="Vindya Senadheera" userId="1b6e57f39e36cd23" providerId="LiveId" clId="{45714648-C5F8-4E51-BAF3-8CDF823CBD1C}" dt="2025-04-15T13:14:18.245" v="12" actId="123"/>
        <pc:sldMkLst>
          <pc:docMk/>
          <pc:sldMk cId="577150537" sldId="302"/>
        </pc:sldMkLst>
        <pc:spChg chg="mod">
          <ac:chgData name="Vindya Senadheera" userId="1b6e57f39e36cd23" providerId="LiveId" clId="{45714648-C5F8-4E51-BAF3-8CDF823CBD1C}" dt="2025-04-15T13:14:18.245" v="12" actId="123"/>
          <ac:spMkLst>
            <pc:docMk/>
            <pc:sldMk cId="577150537" sldId="302"/>
            <ac:spMk id="4" creationId="{FD043EA4-0E43-7589-2E99-AB85D2AA9411}"/>
          </ac:spMkLst>
        </pc:spChg>
      </pc:sldChg>
      <pc:sldChg chg="modSp mod">
        <pc:chgData name="Vindya Senadheera" userId="1b6e57f39e36cd23" providerId="LiveId" clId="{45714648-C5F8-4E51-BAF3-8CDF823CBD1C}" dt="2025-04-17T02:53:17.471" v="29" actId="27636"/>
        <pc:sldMkLst>
          <pc:docMk/>
          <pc:sldMk cId="868026020" sldId="306"/>
        </pc:sldMkLst>
        <pc:spChg chg="mod">
          <ac:chgData name="Vindya Senadheera" userId="1b6e57f39e36cd23" providerId="LiveId" clId="{45714648-C5F8-4E51-BAF3-8CDF823CBD1C}" dt="2025-04-17T02:53:17.471" v="29" actId="27636"/>
          <ac:spMkLst>
            <pc:docMk/>
            <pc:sldMk cId="868026020" sldId="306"/>
            <ac:spMk id="5" creationId="{9F127198-9112-C957-428A-B2A397348D44}"/>
          </ac:spMkLst>
        </pc:spChg>
      </pc:sldChg>
      <pc:sldChg chg="ord">
        <pc:chgData name="Vindya Senadheera" userId="1b6e57f39e36cd23" providerId="LiveId" clId="{45714648-C5F8-4E51-BAF3-8CDF823CBD1C}" dt="2025-04-15T13:12:47.254" v="3"/>
        <pc:sldMkLst>
          <pc:docMk/>
          <pc:sldMk cId="1538119584" sldId="309"/>
        </pc:sldMkLst>
      </pc:sldChg>
      <pc:sldChg chg="addSp delSp modSp mod">
        <pc:chgData name="Vindya Senadheera" userId="1b6e57f39e36cd23" providerId="LiveId" clId="{45714648-C5F8-4E51-BAF3-8CDF823CBD1C}" dt="2025-04-15T13:12:59.019" v="5"/>
        <pc:sldMkLst>
          <pc:docMk/>
          <pc:sldMk cId="918394685" sldId="315"/>
        </pc:sldMkLst>
        <pc:picChg chg="add mod">
          <ac:chgData name="Vindya Senadheera" userId="1b6e57f39e36cd23" providerId="LiveId" clId="{45714648-C5F8-4E51-BAF3-8CDF823CBD1C}" dt="2025-04-15T13:12:59.019" v="5"/>
          <ac:picMkLst>
            <pc:docMk/>
            <pc:sldMk cId="918394685" sldId="315"/>
            <ac:picMk id="3" creationId="{2762DF70-C1B7-35AA-385F-9D9057941826}"/>
          </ac:picMkLst>
        </pc:picChg>
      </pc:sldChg>
      <pc:sldChg chg="addSp delSp modSp mod">
        <pc:chgData name="Vindya Senadheera" userId="1b6e57f39e36cd23" providerId="LiveId" clId="{45714648-C5F8-4E51-BAF3-8CDF823CBD1C}" dt="2025-04-17T02:49:54.029" v="14" actId="1076"/>
        <pc:sldMkLst>
          <pc:docMk/>
          <pc:sldMk cId="1531341162" sldId="316"/>
        </pc:sldMkLst>
        <pc:picChg chg="add mod">
          <ac:chgData name="Vindya Senadheera" userId="1b6e57f39e36cd23" providerId="LiveId" clId="{45714648-C5F8-4E51-BAF3-8CDF823CBD1C}" dt="2025-04-17T02:49:54.029" v="14" actId="1076"/>
          <ac:picMkLst>
            <pc:docMk/>
            <pc:sldMk cId="1531341162" sldId="316"/>
            <ac:picMk id="2" creationId="{3A5DBA13-30EE-397A-371D-207B8384F71F}"/>
          </ac:picMkLst>
        </pc:picChg>
      </pc:sldChg>
      <pc:sldChg chg="addSp delSp modSp mod">
        <pc:chgData name="Vindya Senadheera" userId="1b6e57f39e36cd23" providerId="LiveId" clId="{45714648-C5F8-4E51-BAF3-8CDF823CBD1C}" dt="2025-04-15T13:13:29.224" v="11"/>
        <pc:sldMkLst>
          <pc:docMk/>
          <pc:sldMk cId="3845591437" sldId="317"/>
        </pc:sldMkLst>
        <pc:picChg chg="add mod">
          <ac:chgData name="Vindya Senadheera" userId="1b6e57f39e36cd23" providerId="LiveId" clId="{45714648-C5F8-4E51-BAF3-8CDF823CBD1C}" dt="2025-04-15T13:13:29.224" v="11"/>
          <ac:picMkLst>
            <pc:docMk/>
            <pc:sldMk cId="3845591437" sldId="317"/>
            <ac:picMk id="2" creationId="{A23B9F3C-07F3-438E-9CA5-68E4ECD3A77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E50052-2E22-4ACC-8DF0-827F30381BF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77D9FBBB-0EA2-4D6B-8688-295556393B97}">
      <dgm:prSet/>
      <dgm:spPr/>
      <dgm:t>
        <a:bodyPr/>
        <a:lstStyle/>
        <a:p>
          <a:r>
            <a:rPr lang="en-US" b="1" i="0" baseline="0" dirty="0"/>
            <a:t>Objective</a:t>
          </a:r>
          <a:r>
            <a:rPr lang="en-US" b="0" i="0" baseline="0" dirty="0"/>
            <a:t>: Predict song popularity on Spotify using audio features.</a:t>
          </a:r>
          <a:endParaRPr lang="en-US" dirty="0"/>
        </a:p>
      </dgm:t>
    </dgm:pt>
    <dgm:pt modelId="{D2C17923-8D3E-4066-9611-3995B2C058E3}" type="parTrans" cxnId="{73FE2819-03E0-45B8-8F9E-C3AEA6577BC1}">
      <dgm:prSet/>
      <dgm:spPr/>
      <dgm:t>
        <a:bodyPr/>
        <a:lstStyle/>
        <a:p>
          <a:endParaRPr lang="en-US"/>
        </a:p>
      </dgm:t>
    </dgm:pt>
    <dgm:pt modelId="{B8C78896-1728-49AA-B91A-176A47EFC017}" type="sibTrans" cxnId="{73FE2819-03E0-45B8-8F9E-C3AEA6577BC1}">
      <dgm:prSet/>
      <dgm:spPr/>
      <dgm:t>
        <a:bodyPr/>
        <a:lstStyle/>
        <a:p>
          <a:endParaRPr lang="en-US"/>
        </a:p>
      </dgm:t>
    </dgm:pt>
    <dgm:pt modelId="{FCE3E544-C8C8-4A31-8F14-316DA5683F69}">
      <dgm:prSet/>
      <dgm:spPr/>
      <dgm:t>
        <a:bodyPr/>
        <a:lstStyle/>
        <a:p>
          <a:r>
            <a:rPr lang="en-US" b="1" i="0" baseline="0"/>
            <a:t>Target Audience</a:t>
          </a:r>
          <a:r>
            <a:rPr lang="en-US" b="0" i="0" baseline="0"/>
            <a:t>: Artists, producers, and marketers seeking actionable insights.</a:t>
          </a:r>
          <a:endParaRPr lang="en-US"/>
        </a:p>
      </dgm:t>
    </dgm:pt>
    <dgm:pt modelId="{CDCA15BA-6711-4261-A5D8-27C1FF63C5A6}" type="parTrans" cxnId="{9C884A9B-EB3E-4941-9889-F6A9A3550BE6}">
      <dgm:prSet/>
      <dgm:spPr/>
      <dgm:t>
        <a:bodyPr/>
        <a:lstStyle/>
        <a:p>
          <a:endParaRPr lang="en-US"/>
        </a:p>
      </dgm:t>
    </dgm:pt>
    <dgm:pt modelId="{396E0CED-CD10-4B13-A53B-BFD8AB5CD942}" type="sibTrans" cxnId="{9C884A9B-EB3E-4941-9889-F6A9A3550BE6}">
      <dgm:prSet/>
      <dgm:spPr/>
      <dgm:t>
        <a:bodyPr/>
        <a:lstStyle/>
        <a:p>
          <a:endParaRPr lang="en-US"/>
        </a:p>
      </dgm:t>
    </dgm:pt>
    <dgm:pt modelId="{625CD948-80EA-4892-AA5B-217C3ACA7499}">
      <dgm:prSet/>
      <dgm:spPr/>
      <dgm:t>
        <a:bodyPr/>
        <a:lstStyle/>
        <a:p>
          <a:r>
            <a:rPr lang="en-US" b="1" i="0" baseline="0"/>
            <a:t>Data Source</a:t>
          </a:r>
          <a:r>
            <a:rPr lang="en-US" b="0" i="0" baseline="0"/>
            <a:t>: Utilize Spotify's extensive dataset of audio features.</a:t>
          </a:r>
          <a:endParaRPr lang="en-US"/>
        </a:p>
      </dgm:t>
    </dgm:pt>
    <dgm:pt modelId="{D8508A46-4CC7-4CED-A202-53C2E48ACAD1}" type="parTrans" cxnId="{B9E7E52E-FA16-4D15-A746-FAAD1A6BD063}">
      <dgm:prSet/>
      <dgm:spPr/>
      <dgm:t>
        <a:bodyPr/>
        <a:lstStyle/>
        <a:p>
          <a:endParaRPr lang="en-US"/>
        </a:p>
      </dgm:t>
    </dgm:pt>
    <dgm:pt modelId="{CE2BB958-DB8E-4DA8-9B09-C654287C2EA8}" type="sibTrans" cxnId="{B9E7E52E-FA16-4D15-A746-FAAD1A6BD063}">
      <dgm:prSet/>
      <dgm:spPr/>
      <dgm:t>
        <a:bodyPr/>
        <a:lstStyle/>
        <a:p>
          <a:endParaRPr lang="en-US"/>
        </a:p>
      </dgm:t>
    </dgm:pt>
    <dgm:pt modelId="{63E73D4D-78FC-415A-A5D4-CB59B1A01B02}">
      <dgm:prSet/>
      <dgm:spPr/>
      <dgm:t>
        <a:bodyPr/>
        <a:lstStyle/>
        <a:p>
          <a:r>
            <a:rPr lang="en-US" b="1" i="0" baseline="0"/>
            <a:t>Methodology</a:t>
          </a:r>
          <a:r>
            <a:rPr lang="en-US" b="0" i="0" baseline="0"/>
            <a:t>: Apply EDA and  machine learning techniques for analysis.</a:t>
          </a:r>
          <a:endParaRPr lang="en-US"/>
        </a:p>
      </dgm:t>
    </dgm:pt>
    <dgm:pt modelId="{86F4EBC7-DA8D-4FCD-A15E-45993FC9129B}" type="parTrans" cxnId="{3A65AA5E-7DCA-49F5-9985-2323632CBDE8}">
      <dgm:prSet/>
      <dgm:spPr/>
      <dgm:t>
        <a:bodyPr/>
        <a:lstStyle/>
        <a:p>
          <a:endParaRPr lang="en-US"/>
        </a:p>
      </dgm:t>
    </dgm:pt>
    <dgm:pt modelId="{2258E366-F34D-4C11-8039-5A8F3272F141}" type="sibTrans" cxnId="{3A65AA5E-7DCA-49F5-9985-2323632CBDE8}">
      <dgm:prSet/>
      <dgm:spPr/>
      <dgm:t>
        <a:bodyPr/>
        <a:lstStyle/>
        <a:p>
          <a:endParaRPr lang="en-US"/>
        </a:p>
      </dgm:t>
    </dgm:pt>
    <dgm:pt modelId="{FFEAC792-E87C-40DD-AE19-F0885CB1386A}">
      <dgm:prSet/>
      <dgm:spPr/>
      <dgm:t>
        <a:bodyPr/>
        <a:lstStyle/>
        <a:p>
          <a:r>
            <a:rPr lang="en-US" b="1" i="0" baseline="0"/>
            <a:t>Outcome</a:t>
          </a:r>
          <a:r>
            <a:rPr lang="en-US" b="0" i="0" baseline="0"/>
            <a:t>: Identify audio features characteristics that define hit songs. </a:t>
          </a:r>
          <a:endParaRPr lang="en-US"/>
        </a:p>
      </dgm:t>
    </dgm:pt>
    <dgm:pt modelId="{65ED70AF-F78E-4717-A100-12FB7E9D7BFA}" type="parTrans" cxnId="{36F5C47C-D32A-4459-84A9-33A0152E13AB}">
      <dgm:prSet/>
      <dgm:spPr/>
      <dgm:t>
        <a:bodyPr/>
        <a:lstStyle/>
        <a:p>
          <a:endParaRPr lang="en-US"/>
        </a:p>
      </dgm:t>
    </dgm:pt>
    <dgm:pt modelId="{AA15A505-B39E-47FC-8FA7-5B62714E2C57}" type="sibTrans" cxnId="{36F5C47C-D32A-4459-84A9-33A0152E13AB}">
      <dgm:prSet/>
      <dgm:spPr/>
      <dgm:t>
        <a:bodyPr/>
        <a:lstStyle/>
        <a:p>
          <a:endParaRPr lang="en-US"/>
        </a:p>
      </dgm:t>
    </dgm:pt>
    <dgm:pt modelId="{0ACADF3E-4BFF-4358-802A-645017E8E0DA}" type="pres">
      <dgm:prSet presAssocID="{5EE50052-2E22-4ACC-8DF0-827F30381BFC}" presName="root" presStyleCnt="0">
        <dgm:presLayoutVars>
          <dgm:dir/>
          <dgm:resizeHandles val="exact"/>
        </dgm:presLayoutVars>
      </dgm:prSet>
      <dgm:spPr/>
    </dgm:pt>
    <dgm:pt modelId="{E7F17E48-3C6A-4785-B790-11965499F57D}" type="pres">
      <dgm:prSet presAssocID="{77D9FBBB-0EA2-4D6B-8688-295556393B97}" presName="compNode" presStyleCnt="0"/>
      <dgm:spPr/>
    </dgm:pt>
    <dgm:pt modelId="{AA3DA755-1CD6-49E4-9282-D59247F2C65D}" type="pres">
      <dgm:prSet presAssocID="{77D9FBBB-0EA2-4D6B-8688-295556393B97}" presName="bgRect" presStyleLbl="bgShp" presStyleIdx="0" presStyleCnt="5" custLinFactY="-75278" custLinFactNeighborX="1230" custLinFactNeighborY="-100000"/>
      <dgm:spPr/>
    </dgm:pt>
    <dgm:pt modelId="{74C651B0-2852-461A-8966-701357B11D71}" type="pres">
      <dgm:prSet presAssocID="{77D9FBBB-0EA2-4D6B-8688-295556393B9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B1413870-8EC8-4517-8C37-74BE8348D20B}" type="pres">
      <dgm:prSet presAssocID="{77D9FBBB-0EA2-4D6B-8688-295556393B97}" presName="spaceRect" presStyleCnt="0"/>
      <dgm:spPr/>
    </dgm:pt>
    <dgm:pt modelId="{C1422555-FE26-459C-9693-0B0F5AE24174}" type="pres">
      <dgm:prSet presAssocID="{77D9FBBB-0EA2-4D6B-8688-295556393B97}" presName="parTx" presStyleLbl="revTx" presStyleIdx="0" presStyleCnt="5">
        <dgm:presLayoutVars>
          <dgm:chMax val="0"/>
          <dgm:chPref val="0"/>
        </dgm:presLayoutVars>
      </dgm:prSet>
      <dgm:spPr/>
    </dgm:pt>
    <dgm:pt modelId="{FC1816BB-A213-4839-B51E-BAC675AC77FB}" type="pres">
      <dgm:prSet presAssocID="{B8C78896-1728-49AA-B91A-176A47EFC017}" presName="sibTrans" presStyleCnt="0"/>
      <dgm:spPr/>
    </dgm:pt>
    <dgm:pt modelId="{5DA5864B-16EC-4250-9A17-632978D526DB}" type="pres">
      <dgm:prSet presAssocID="{FCE3E544-C8C8-4A31-8F14-316DA5683F69}" presName="compNode" presStyleCnt="0"/>
      <dgm:spPr/>
    </dgm:pt>
    <dgm:pt modelId="{52A86AFC-2D0E-4814-8A60-53EE22261B82}" type="pres">
      <dgm:prSet presAssocID="{FCE3E544-C8C8-4A31-8F14-316DA5683F69}" presName="bgRect" presStyleLbl="bgShp" presStyleIdx="1" presStyleCnt="5"/>
      <dgm:spPr/>
    </dgm:pt>
    <dgm:pt modelId="{23FDADF6-22C9-4DD7-910F-90BFF79CF46D}" type="pres">
      <dgm:prSet presAssocID="{FCE3E544-C8C8-4A31-8F14-316DA5683F6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D30FE1AE-49F8-4F43-90DA-233F482F80BD}" type="pres">
      <dgm:prSet presAssocID="{FCE3E544-C8C8-4A31-8F14-316DA5683F69}" presName="spaceRect" presStyleCnt="0"/>
      <dgm:spPr/>
    </dgm:pt>
    <dgm:pt modelId="{F5504DBD-E908-470C-915A-7CE741765492}" type="pres">
      <dgm:prSet presAssocID="{FCE3E544-C8C8-4A31-8F14-316DA5683F69}" presName="parTx" presStyleLbl="revTx" presStyleIdx="1" presStyleCnt="5">
        <dgm:presLayoutVars>
          <dgm:chMax val="0"/>
          <dgm:chPref val="0"/>
        </dgm:presLayoutVars>
      </dgm:prSet>
      <dgm:spPr/>
    </dgm:pt>
    <dgm:pt modelId="{70FD0F5F-0DD7-4D1D-A224-81B897CE7B82}" type="pres">
      <dgm:prSet presAssocID="{396E0CED-CD10-4B13-A53B-BFD8AB5CD942}" presName="sibTrans" presStyleCnt="0"/>
      <dgm:spPr/>
    </dgm:pt>
    <dgm:pt modelId="{3D463632-4072-43DA-991F-F44FD2FD855C}" type="pres">
      <dgm:prSet presAssocID="{625CD948-80EA-4892-AA5B-217C3ACA7499}" presName="compNode" presStyleCnt="0"/>
      <dgm:spPr/>
    </dgm:pt>
    <dgm:pt modelId="{AA67E76C-97BE-4870-80CD-99FA11A506D6}" type="pres">
      <dgm:prSet presAssocID="{625CD948-80EA-4892-AA5B-217C3ACA7499}" presName="bgRect" presStyleLbl="bgShp" presStyleIdx="2" presStyleCnt="5"/>
      <dgm:spPr/>
    </dgm:pt>
    <dgm:pt modelId="{91403229-4271-4085-9BA7-586C03CF436C}" type="pres">
      <dgm:prSet presAssocID="{625CD948-80EA-4892-AA5B-217C3ACA749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A4B0A2E-4A30-4565-9512-968D4D44DA45}" type="pres">
      <dgm:prSet presAssocID="{625CD948-80EA-4892-AA5B-217C3ACA7499}" presName="spaceRect" presStyleCnt="0"/>
      <dgm:spPr/>
    </dgm:pt>
    <dgm:pt modelId="{A908AEE6-D5A0-463C-921A-EF5208667F95}" type="pres">
      <dgm:prSet presAssocID="{625CD948-80EA-4892-AA5B-217C3ACA7499}" presName="parTx" presStyleLbl="revTx" presStyleIdx="2" presStyleCnt="5">
        <dgm:presLayoutVars>
          <dgm:chMax val="0"/>
          <dgm:chPref val="0"/>
        </dgm:presLayoutVars>
      </dgm:prSet>
      <dgm:spPr/>
    </dgm:pt>
    <dgm:pt modelId="{5771F88A-8A8D-4E37-BB76-1F445B3FDF22}" type="pres">
      <dgm:prSet presAssocID="{CE2BB958-DB8E-4DA8-9B09-C654287C2EA8}" presName="sibTrans" presStyleCnt="0"/>
      <dgm:spPr/>
    </dgm:pt>
    <dgm:pt modelId="{5B052CEE-E82D-42B7-9B3F-4FC95D22672C}" type="pres">
      <dgm:prSet presAssocID="{63E73D4D-78FC-415A-A5D4-CB59B1A01B02}" presName="compNode" presStyleCnt="0"/>
      <dgm:spPr/>
    </dgm:pt>
    <dgm:pt modelId="{BF081164-E463-4CC6-A006-5631CA566B02}" type="pres">
      <dgm:prSet presAssocID="{63E73D4D-78FC-415A-A5D4-CB59B1A01B02}" presName="bgRect" presStyleLbl="bgShp" presStyleIdx="3" presStyleCnt="5"/>
      <dgm:spPr/>
    </dgm:pt>
    <dgm:pt modelId="{EEA2D901-D116-4773-9968-989FCB82E714}" type="pres">
      <dgm:prSet presAssocID="{63E73D4D-78FC-415A-A5D4-CB59B1A01B0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CD779CF-5C4F-47DA-B71A-EF42F521F5A3}" type="pres">
      <dgm:prSet presAssocID="{63E73D4D-78FC-415A-A5D4-CB59B1A01B02}" presName="spaceRect" presStyleCnt="0"/>
      <dgm:spPr/>
    </dgm:pt>
    <dgm:pt modelId="{EBFED090-D27E-4C20-A1AD-FD4BE3B6DCF6}" type="pres">
      <dgm:prSet presAssocID="{63E73D4D-78FC-415A-A5D4-CB59B1A01B02}" presName="parTx" presStyleLbl="revTx" presStyleIdx="3" presStyleCnt="5">
        <dgm:presLayoutVars>
          <dgm:chMax val="0"/>
          <dgm:chPref val="0"/>
        </dgm:presLayoutVars>
      </dgm:prSet>
      <dgm:spPr/>
    </dgm:pt>
    <dgm:pt modelId="{188C7B4B-E8C3-4B83-B2D9-71331D91BE57}" type="pres">
      <dgm:prSet presAssocID="{2258E366-F34D-4C11-8039-5A8F3272F141}" presName="sibTrans" presStyleCnt="0"/>
      <dgm:spPr/>
    </dgm:pt>
    <dgm:pt modelId="{2C3D2269-0B1E-47F2-BB54-3016081D2A39}" type="pres">
      <dgm:prSet presAssocID="{FFEAC792-E87C-40DD-AE19-F0885CB1386A}" presName="compNode" presStyleCnt="0"/>
      <dgm:spPr/>
    </dgm:pt>
    <dgm:pt modelId="{1D28B420-22BC-465A-A236-A5D184E714EA}" type="pres">
      <dgm:prSet presAssocID="{FFEAC792-E87C-40DD-AE19-F0885CB1386A}" presName="bgRect" presStyleLbl="bgShp" presStyleIdx="4" presStyleCnt="5"/>
      <dgm:spPr/>
    </dgm:pt>
    <dgm:pt modelId="{E6232C16-7CD2-4EE3-AAFC-FF691C4DD813}" type="pres">
      <dgm:prSet presAssocID="{FFEAC792-E87C-40DD-AE19-F0885CB1386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phones"/>
        </a:ext>
      </dgm:extLst>
    </dgm:pt>
    <dgm:pt modelId="{B070065E-5DDE-4AC1-9643-4CBFB45D2FB3}" type="pres">
      <dgm:prSet presAssocID="{FFEAC792-E87C-40DD-AE19-F0885CB1386A}" presName="spaceRect" presStyleCnt="0"/>
      <dgm:spPr/>
    </dgm:pt>
    <dgm:pt modelId="{2DC3123A-0CE2-4800-96BA-25464A56881E}" type="pres">
      <dgm:prSet presAssocID="{FFEAC792-E87C-40DD-AE19-F0885CB1386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3FE2819-03E0-45B8-8F9E-C3AEA6577BC1}" srcId="{5EE50052-2E22-4ACC-8DF0-827F30381BFC}" destId="{77D9FBBB-0EA2-4D6B-8688-295556393B97}" srcOrd="0" destOrd="0" parTransId="{D2C17923-8D3E-4066-9611-3995B2C058E3}" sibTransId="{B8C78896-1728-49AA-B91A-176A47EFC017}"/>
    <dgm:cxn modelId="{B9E7E52E-FA16-4D15-A746-FAAD1A6BD063}" srcId="{5EE50052-2E22-4ACC-8DF0-827F30381BFC}" destId="{625CD948-80EA-4892-AA5B-217C3ACA7499}" srcOrd="2" destOrd="0" parTransId="{D8508A46-4CC7-4CED-A202-53C2E48ACAD1}" sibTransId="{CE2BB958-DB8E-4DA8-9B09-C654287C2EA8}"/>
    <dgm:cxn modelId="{1549993C-BE34-426C-819D-C5885B2389EB}" type="presOf" srcId="{63E73D4D-78FC-415A-A5D4-CB59B1A01B02}" destId="{EBFED090-D27E-4C20-A1AD-FD4BE3B6DCF6}" srcOrd="0" destOrd="0" presId="urn:microsoft.com/office/officeart/2018/2/layout/IconVerticalSolidList"/>
    <dgm:cxn modelId="{3A65AA5E-7DCA-49F5-9985-2323632CBDE8}" srcId="{5EE50052-2E22-4ACC-8DF0-827F30381BFC}" destId="{63E73D4D-78FC-415A-A5D4-CB59B1A01B02}" srcOrd="3" destOrd="0" parTransId="{86F4EBC7-DA8D-4FCD-A15E-45993FC9129B}" sibTransId="{2258E366-F34D-4C11-8039-5A8F3272F141}"/>
    <dgm:cxn modelId="{95E1724F-792E-4C7C-9316-EC6B5D3F7BD5}" type="presOf" srcId="{77D9FBBB-0EA2-4D6B-8688-295556393B97}" destId="{C1422555-FE26-459C-9693-0B0F5AE24174}" srcOrd="0" destOrd="0" presId="urn:microsoft.com/office/officeart/2018/2/layout/IconVerticalSolidList"/>
    <dgm:cxn modelId="{6A750558-3A75-4FEC-B272-B26E91CAC3BC}" type="presOf" srcId="{5EE50052-2E22-4ACC-8DF0-827F30381BFC}" destId="{0ACADF3E-4BFF-4358-802A-645017E8E0DA}" srcOrd="0" destOrd="0" presId="urn:microsoft.com/office/officeart/2018/2/layout/IconVerticalSolidList"/>
    <dgm:cxn modelId="{C1A4AC78-2609-4C31-9F63-49B33337430C}" type="presOf" srcId="{FFEAC792-E87C-40DD-AE19-F0885CB1386A}" destId="{2DC3123A-0CE2-4800-96BA-25464A56881E}" srcOrd="0" destOrd="0" presId="urn:microsoft.com/office/officeart/2018/2/layout/IconVerticalSolidList"/>
    <dgm:cxn modelId="{36F5C47C-D32A-4459-84A9-33A0152E13AB}" srcId="{5EE50052-2E22-4ACC-8DF0-827F30381BFC}" destId="{FFEAC792-E87C-40DD-AE19-F0885CB1386A}" srcOrd="4" destOrd="0" parTransId="{65ED70AF-F78E-4717-A100-12FB7E9D7BFA}" sibTransId="{AA15A505-B39E-47FC-8FA7-5B62714E2C57}"/>
    <dgm:cxn modelId="{05339386-53E7-4C84-9490-D5B3763FCF94}" type="presOf" srcId="{FCE3E544-C8C8-4A31-8F14-316DA5683F69}" destId="{F5504DBD-E908-470C-915A-7CE741765492}" srcOrd="0" destOrd="0" presId="urn:microsoft.com/office/officeart/2018/2/layout/IconVerticalSolidList"/>
    <dgm:cxn modelId="{9C884A9B-EB3E-4941-9889-F6A9A3550BE6}" srcId="{5EE50052-2E22-4ACC-8DF0-827F30381BFC}" destId="{FCE3E544-C8C8-4A31-8F14-316DA5683F69}" srcOrd="1" destOrd="0" parTransId="{CDCA15BA-6711-4261-A5D8-27C1FF63C5A6}" sibTransId="{396E0CED-CD10-4B13-A53B-BFD8AB5CD942}"/>
    <dgm:cxn modelId="{490C78B6-BD2B-45AF-A38E-830C0FE9C253}" type="presOf" srcId="{625CD948-80EA-4892-AA5B-217C3ACA7499}" destId="{A908AEE6-D5A0-463C-921A-EF5208667F95}" srcOrd="0" destOrd="0" presId="urn:microsoft.com/office/officeart/2018/2/layout/IconVerticalSolidList"/>
    <dgm:cxn modelId="{B10B6418-62AF-4534-82CA-DE9FD18BC45E}" type="presParOf" srcId="{0ACADF3E-4BFF-4358-802A-645017E8E0DA}" destId="{E7F17E48-3C6A-4785-B790-11965499F57D}" srcOrd="0" destOrd="0" presId="urn:microsoft.com/office/officeart/2018/2/layout/IconVerticalSolidList"/>
    <dgm:cxn modelId="{C4990F5F-2BAA-4017-8E34-861A3A0BA3AB}" type="presParOf" srcId="{E7F17E48-3C6A-4785-B790-11965499F57D}" destId="{AA3DA755-1CD6-49E4-9282-D59247F2C65D}" srcOrd="0" destOrd="0" presId="urn:microsoft.com/office/officeart/2018/2/layout/IconVerticalSolidList"/>
    <dgm:cxn modelId="{9C9846C3-BE4E-43E0-85FC-D2772F2A232E}" type="presParOf" srcId="{E7F17E48-3C6A-4785-B790-11965499F57D}" destId="{74C651B0-2852-461A-8966-701357B11D71}" srcOrd="1" destOrd="0" presId="urn:microsoft.com/office/officeart/2018/2/layout/IconVerticalSolidList"/>
    <dgm:cxn modelId="{DB9C67B4-0B83-4BA1-A7B4-B18B8AFE64CE}" type="presParOf" srcId="{E7F17E48-3C6A-4785-B790-11965499F57D}" destId="{B1413870-8EC8-4517-8C37-74BE8348D20B}" srcOrd="2" destOrd="0" presId="urn:microsoft.com/office/officeart/2018/2/layout/IconVerticalSolidList"/>
    <dgm:cxn modelId="{F8B015B8-0CE4-4208-B66D-9452A4F46A55}" type="presParOf" srcId="{E7F17E48-3C6A-4785-B790-11965499F57D}" destId="{C1422555-FE26-459C-9693-0B0F5AE24174}" srcOrd="3" destOrd="0" presId="urn:microsoft.com/office/officeart/2018/2/layout/IconVerticalSolidList"/>
    <dgm:cxn modelId="{159EDFD2-8F49-4B39-8B1A-86C6DAFF9637}" type="presParOf" srcId="{0ACADF3E-4BFF-4358-802A-645017E8E0DA}" destId="{FC1816BB-A213-4839-B51E-BAC675AC77FB}" srcOrd="1" destOrd="0" presId="urn:microsoft.com/office/officeart/2018/2/layout/IconVerticalSolidList"/>
    <dgm:cxn modelId="{0491E4BD-02AD-42CF-A33B-056E361EE523}" type="presParOf" srcId="{0ACADF3E-4BFF-4358-802A-645017E8E0DA}" destId="{5DA5864B-16EC-4250-9A17-632978D526DB}" srcOrd="2" destOrd="0" presId="urn:microsoft.com/office/officeart/2018/2/layout/IconVerticalSolidList"/>
    <dgm:cxn modelId="{FC9A67BC-FED3-430D-B57D-16E13B4AE373}" type="presParOf" srcId="{5DA5864B-16EC-4250-9A17-632978D526DB}" destId="{52A86AFC-2D0E-4814-8A60-53EE22261B82}" srcOrd="0" destOrd="0" presId="urn:microsoft.com/office/officeart/2018/2/layout/IconVerticalSolidList"/>
    <dgm:cxn modelId="{FBAC48D7-C3B2-4031-B7FD-2D329C02093A}" type="presParOf" srcId="{5DA5864B-16EC-4250-9A17-632978D526DB}" destId="{23FDADF6-22C9-4DD7-910F-90BFF79CF46D}" srcOrd="1" destOrd="0" presId="urn:microsoft.com/office/officeart/2018/2/layout/IconVerticalSolidList"/>
    <dgm:cxn modelId="{B00DDC9B-76EB-436E-82BA-E69EE7EDA6A3}" type="presParOf" srcId="{5DA5864B-16EC-4250-9A17-632978D526DB}" destId="{D30FE1AE-49F8-4F43-90DA-233F482F80BD}" srcOrd="2" destOrd="0" presId="urn:microsoft.com/office/officeart/2018/2/layout/IconVerticalSolidList"/>
    <dgm:cxn modelId="{3AEC35FF-BF86-4ADA-81A6-168CF5FA27A2}" type="presParOf" srcId="{5DA5864B-16EC-4250-9A17-632978D526DB}" destId="{F5504DBD-E908-470C-915A-7CE741765492}" srcOrd="3" destOrd="0" presId="urn:microsoft.com/office/officeart/2018/2/layout/IconVerticalSolidList"/>
    <dgm:cxn modelId="{C021BD68-25B5-40D7-9A81-68BDF9AFF2E5}" type="presParOf" srcId="{0ACADF3E-4BFF-4358-802A-645017E8E0DA}" destId="{70FD0F5F-0DD7-4D1D-A224-81B897CE7B82}" srcOrd="3" destOrd="0" presId="urn:microsoft.com/office/officeart/2018/2/layout/IconVerticalSolidList"/>
    <dgm:cxn modelId="{D2AB3A6C-FC9F-4D1F-BD64-C77BE195198E}" type="presParOf" srcId="{0ACADF3E-4BFF-4358-802A-645017E8E0DA}" destId="{3D463632-4072-43DA-991F-F44FD2FD855C}" srcOrd="4" destOrd="0" presId="urn:microsoft.com/office/officeart/2018/2/layout/IconVerticalSolidList"/>
    <dgm:cxn modelId="{33A4F002-D82D-4FC4-8485-E4894260CFFA}" type="presParOf" srcId="{3D463632-4072-43DA-991F-F44FD2FD855C}" destId="{AA67E76C-97BE-4870-80CD-99FA11A506D6}" srcOrd="0" destOrd="0" presId="urn:microsoft.com/office/officeart/2018/2/layout/IconVerticalSolidList"/>
    <dgm:cxn modelId="{804A7EEF-D5EA-4C1C-949F-2ADEB06F7792}" type="presParOf" srcId="{3D463632-4072-43DA-991F-F44FD2FD855C}" destId="{91403229-4271-4085-9BA7-586C03CF436C}" srcOrd="1" destOrd="0" presId="urn:microsoft.com/office/officeart/2018/2/layout/IconVerticalSolidList"/>
    <dgm:cxn modelId="{AE4100AC-7FA2-402E-BB66-B67D61380259}" type="presParOf" srcId="{3D463632-4072-43DA-991F-F44FD2FD855C}" destId="{6A4B0A2E-4A30-4565-9512-968D4D44DA45}" srcOrd="2" destOrd="0" presId="urn:microsoft.com/office/officeart/2018/2/layout/IconVerticalSolidList"/>
    <dgm:cxn modelId="{6A833C2C-3962-4991-ACA3-3018E3AA2293}" type="presParOf" srcId="{3D463632-4072-43DA-991F-F44FD2FD855C}" destId="{A908AEE6-D5A0-463C-921A-EF5208667F95}" srcOrd="3" destOrd="0" presId="urn:microsoft.com/office/officeart/2018/2/layout/IconVerticalSolidList"/>
    <dgm:cxn modelId="{8699292C-7E3E-4395-AFB6-65E02820CC8C}" type="presParOf" srcId="{0ACADF3E-4BFF-4358-802A-645017E8E0DA}" destId="{5771F88A-8A8D-4E37-BB76-1F445B3FDF22}" srcOrd="5" destOrd="0" presId="urn:microsoft.com/office/officeart/2018/2/layout/IconVerticalSolidList"/>
    <dgm:cxn modelId="{A82AD498-4D8E-462B-AAF4-AC075076233F}" type="presParOf" srcId="{0ACADF3E-4BFF-4358-802A-645017E8E0DA}" destId="{5B052CEE-E82D-42B7-9B3F-4FC95D22672C}" srcOrd="6" destOrd="0" presId="urn:microsoft.com/office/officeart/2018/2/layout/IconVerticalSolidList"/>
    <dgm:cxn modelId="{2ED7E006-EF6D-4EFF-968A-F239224C20C3}" type="presParOf" srcId="{5B052CEE-E82D-42B7-9B3F-4FC95D22672C}" destId="{BF081164-E463-4CC6-A006-5631CA566B02}" srcOrd="0" destOrd="0" presId="urn:microsoft.com/office/officeart/2018/2/layout/IconVerticalSolidList"/>
    <dgm:cxn modelId="{A23AC587-672B-444F-9808-7F82F923727E}" type="presParOf" srcId="{5B052CEE-E82D-42B7-9B3F-4FC95D22672C}" destId="{EEA2D901-D116-4773-9968-989FCB82E714}" srcOrd="1" destOrd="0" presId="urn:microsoft.com/office/officeart/2018/2/layout/IconVerticalSolidList"/>
    <dgm:cxn modelId="{050AA0A9-7D2D-420C-AC04-D0F8233BD595}" type="presParOf" srcId="{5B052CEE-E82D-42B7-9B3F-4FC95D22672C}" destId="{0CD779CF-5C4F-47DA-B71A-EF42F521F5A3}" srcOrd="2" destOrd="0" presId="urn:microsoft.com/office/officeart/2018/2/layout/IconVerticalSolidList"/>
    <dgm:cxn modelId="{9845DE7E-40DB-4D4B-9C94-3F629BEF9D30}" type="presParOf" srcId="{5B052CEE-E82D-42B7-9B3F-4FC95D22672C}" destId="{EBFED090-D27E-4C20-A1AD-FD4BE3B6DCF6}" srcOrd="3" destOrd="0" presId="urn:microsoft.com/office/officeart/2018/2/layout/IconVerticalSolidList"/>
    <dgm:cxn modelId="{F26667DA-C096-4A88-8CA6-DA16CD303F3A}" type="presParOf" srcId="{0ACADF3E-4BFF-4358-802A-645017E8E0DA}" destId="{188C7B4B-E8C3-4B83-B2D9-71331D91BE57}" srcOrd="7" destOrd="0" presId="urn:microsoft.com/office/officeart/2018/2/layout/IconVerticalSolidList"/>
    <dgm:cxn modelId="{A7BE0588-AD0B-4894-91C2-18B6B45044FD}" type="presParOf" srcId="{0ACADF3E-4BFF-4358-802A-645017E8E0DA}" destId="{2C3D2269-0B1E-47F2-BB54-3016081D2A39}" srcOrd="8" destOrd="0" presId="urn:microsoft.com/office/officeart/2018/2/layout/IconVerticalSolidList"/>
    <dgm:cxn modelId="{01A8A825-A2B6-4D0A-AEE4-60FC7A93BBAA}" type="presParOf" srcId="{2C3D2269-0B1E-47F2-BB54-3016081D2A39}" destId="{1D28B420-22BC-465A-A236-A5D184E714EA}" srcOrd="0" destOrd="0" presId="urn:microsoft.com/office/officeart/2018/2/layout/IconVerticalSolidList"/>
    <dgm:cxn modelId="{FDA8FDAA-328C-4F4B-BD16-141F977885C0}" type="presParOf" srcId="{2C3D2269-0B1E-47F2-BB54-3016081D2A39}" destId="{E6232C16-7CD2-4EE3-AAFC-FF691C4DD813}" srcOrd="1" destOrd="0" presId="urn:microsoft.com/office/officeart/2018/2/layout/IconVerticalSolidList"/>
    <dgm:cxn modelId="{8CEE61F5-91A7-4072-BD14-FAB219DB0D13}" type="presParOf" srcId="{2C3D2269-0B1E-47F2-BB54-3016081D2A39}" destId="{B070065E-5DDE-4AC1-9643-4CBFB45D2FB3}" srcOrd="2" destOrd="0" presId="urn:microsoft.com/office/officeart/2018/2/layout/IconVerticalSolidList"/>
    <dgm:cxn modelId="{1E154892-908D-4C03-9199-B08F265AF93F}" type="presParOf" srcId="{2C3D2269-0B1E-47F2-BB54-3016081D2A39}" destId="{2DC3123A-0CE2-4800-96BA-25464A56881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DA755-1CD6-49E4-9282-D59247F2C65D}">
      <dsp:nvSpPr>
        <dsp:cNvPr id="0" name=""/>
        <dsp:cNvSpPr/>
      </dsp:nvSpPr>
      <dsp:spPr>
        <a:xfrm>
          <a:off x="0" y="0"/>
          <a:ext cx="8437851" cy="5053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651B0-2852-461A-8966-701357B11D71}">
      <dsp:nvSpPr>
        <dsp:cNvPr id="0" name=""/>
        <dsp:cNvSpPr/>
      </dsp:nvSpPr>
      <dsp:spPr>
        <a:xfrm>
          <a:off x="152868" y="116076"/>
          <a:ext cx="277943" cy="277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22555-FE26-459C-9693-0B0F5AE24174}">
      <dsp:nvSpPr>
        <dsp:cNvPr id="0" name=""/>
        <dsp:cNvSpPr/>
      </dsp:nvSpPr>
      <dsp:spPr>
        <a:xfrm>
          <a:off x="583681" y="2372"/>
          <a:ext cx="7854169" cy="50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83" tIns="53483" rIns="53483" bIns="534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 dirty="0"/>
            <a:t>Objective</a:t>
          </a:r>
          <a:r>
            <a:rPr lang="en-US" sz="1700" b="0" i="0" kern="1200" baseline="0" dirty="0"/>
            <a:t>: Predict song popularity on Spotify using audio features.</a:t>
          </a:r>
          <a:endParaRPr lang="en-US" sz="1700" kern="1200" dirty="0"/>
        </a:p>
      </dsp:txBody>
      <dsp:txXfrm>
        <a:off x="583681" y="2372"/>
        <a:ext cx="7854169" cy="505351"/>
      </dsp:txXfrm>
    </dsp:sp>
    <dsp:sp modelId="{52A86AFC-2D0E-4814-8A60-53EE22261B82}">
      <dsp:nvSpPr>
        <dsp:cNvPr id="0" name=""/>
        <dsp:cNvSpPr/>
      </dsp:nvSpPr>
      <dsp:spPr>
        <a:xfrm>
          <a:off x="0" y="634062"/>
          <a:ext cx="8437851" cy="5053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DADF6-22C9-4DD7-910F-90BFF79CF46D}">
      <dsp:nvSpPr>
        <dsp:cNvPr id="0" name=""/>
        <dsp:cNvSpPr/>
      </dsp:nvSpPr>
      <dsp:spPr>
        <a:xfrm>
          <a:off x="152868" y="747766"/>
          <a:ext cx="277943" cy="277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04DBD-E908-470C-915A-7CE741765492}">
      <dsp:nvSpPr>
        <dsp:cNvPr id="0" name=""/>
        <dsp:cNvSpPr/>
      </dsp:nvSpPr>
      <dsp:spPr>
        <a:xfrm>
          <a:off x="583681" y="634062"/>
          <a:ext cx="7854169" cy="50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83" tIns="53483" rIns="53483" bIns="534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Target Audience</a:t>
          </a:r>
          <a:r>
            <a:rPr lang="en-US" sz="1700" b="0" i="0" kern="1200" baseline="0"/>
            <a:t>: Artists, producers, and marketers seeking actionable insights.</a:t>
          </a:r>
          <a:endParaRPr lang="en-US" sz="1700" kern="1200"/>
        </a:p>
      </dsp:txBody>
      <dsp:txXfrm>
        <a:off x="583681" y="634062"/>
        <a:ext cx="7854169" cy="505351"/>
      </dsp:txXfrm>
    </dsp:sp>
    <dsp:sp modelId="{AA67E76C-97BE-4870-80CD-99FA11A506D6}">
      <dsp:nvSpPr>
        <dsp:cNvPr id="0" name=""/>
        <dsp:cNvSpPr/>
      </dsp:nvSpPr>
      <dsp:spPr>
        <a:xfrm>
          <a:off x="0" y="1265752"/>
          <a:ext cx="8437851" cy="5053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03229-4271-4085-9BA7-586C03CF436C}">
      <dsp:nvSpPr>
        <dsp:cNvPr id="0" name=""/>
        <dsp:cNvSpPr/>
      </dsp:nvSpPr>
      <dsp:spPr>
        <a:xfrm>
          <a:off x="152868" y="1379456"/>
          <a:ext cx="277943" cy="2779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8AEE6-D5A0-463C-921A-EF5208667F95}">
      <dsp:nvSpPr>
        <dsp:cNvPr id="0" name=""/>
        <dsp:cNvSpPr/>
      </dsp:nvSpPr>
      <dsp:spPr>
        <a:xfrm>
          <a:off x="583681" y="1265752"/>
          <a:ext cx="7854169" cy="50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83" tIns="53483" rIns="53483" bIns="534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Source</a:t>
          </a:r>
          <a:r>
            <a:rPr lang="en-US" sz="1700" b="0" i="0" kern="1200" baseline="0"/>
            <a:t>: Utilize Spotify's extensive dataset of audio features.</a:t>
          </a:r>
          <a:endParaRPr lang="en-US" sz="1700" kern="1200"/>
        </a:p>
      </dsp:txBody>
      <dsp:txXfrm>
        <a:off x="583681" y="1265752"/>
        <a:ext cx="7854169" cy="505351"/>
      </dsp:txXfrm>
    </dsp:sp>
    <dsp:sp modelId="{BF081164-E463-4CC6-A006-5631CA566B02}">
      <dsp:nvSpPr>
        <dsp:cNvPr id="0" name=""/>
        <dsp:cNvSpPr/>
      </dsp:nvSpPr>
      <dsp:spPr>
        <a:xfrm>
          <a:off x="0" y="1897441"/>
          <a:ext cx="8437851" cy="5053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2D901-D116-4773-9968-989FCB82E714}">
      <dsp:nvSpPr>
        <dsp:cNvPr id="0" name=""/>
        <dsp:cNvSpPr/>
      </dsp:nvSpPr>
      <dsp:spPr>
        <a:xfrm>
          <a:off x="152868" y="2011146"/>
          <a:ext cx="277943" cy="2779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ED090-D27E-4C20-A1AD-FD4BE3B6DCF6}">
      <dsp:nvSpPr>
        <dsp:cNvPr id="0" name=""/>
        <dsp:cNvSpPr/>
      </dsp:nvSpPr>
      <dsp:spPr>
        <a:xfrm>
          <a:off x="583681" y="1897441"/>
          <a:ext cx="7854169" cy="50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83" tIns="53483" rIns="53483" bIns="534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Methodology</a:t>
          </a:r>
          <a:r>
            <a:rPr lang="en-US" sz="1700" b="0" i="0" kern="1200" baseline="0"/>
            <a:t>: Apply EDA and  machine learning techniques for analysis.</a:t>
          </a:r>
          <a:endParaRPr lang="en-US" sz="1700" kern="1200"/>
        </a:p>
      </dsp:txBody>
      <dsp:txXfrm>
        <a:off x="583681" y="1897441"/>
        <a:ext cx="7854169" cy="505351"/>
      </dsp:txXfrm>
    </dsp:sp>
    <dsp:sp modelId="{1D28B420-22BC-465A-A236-A5D184E714EA}">
      <dsp:nvSpPr>
        <dsp:cNvPr id="0" name=""/>
        <dsp:cNvSpPr/>
      </dsp:nvSpPr>
      <dsp:spPr>
        <a:xfrm>
          <a:off x="0" y="2529131"/>
          <a:ext cx="8437851" cy="5053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32C16-7CD2-4EE3-AAFC-FF691C4DD813}">
      <dsp:nvSpPr>
        <dsp:cNvPr id="0" name=""/>
        <dsp:cNvSpPr/>
      </dsp:nvSpPr>
      <dsp:spPr>
        <a:xfrm>
          <a:off x="152868" y="2642835"/>
          <a:ext cx="277943" cy="27794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3123A-0CE2-4800-96BA-25464A56881E}">
      <dsp:nvSpPr>
        <dsp:cNvPr id="0" name=""/>
        <dsp:cNvSpPr/>
      </dsp:nvSpPr>
      <dsp:spPr>
        <a:xfrm>
          <a:off x="583681" y="2529131"/>
          <a:ext cx="7854169" cy="505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483" tIns="53483" rIns="53483" bIns="5348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Outcome</a:t>
          </a:r>
          <a:r>
            <a:rPr lang="en-US" sz="1700" b="0" i="0" kern="1200" baseline="0"/>
            <a:t>: Identify audio features characteristics that define hit songs. </a:t>
          </a:r>
          <a:endParaRPr lang="en-US" sz="1700" kern="1200"/>
        </a:p>
      </dsp:txBody>
      <dsp:txXfrm>
        <a:off x="583681" y="2529131"/>
        <a:ext cx="7854169" cy="505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59EECC15-533E-4BFC-2ECA-205C37BCA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C40E79A4-0825-5ECF-8837-2217AD259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AC7181EF-F64E-5B2B-9CAF-462D99F897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749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D9781CBB-52FB-555A-0AA6-9CDF24383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>
            <a:extLst>
              <a:ext uri="{FF2B5EF4-FFF2-40B4-BE49-F238E27FC236}">
                <a16:creationId xmlns:a16="http://schemas.microsoft.com/office/drawing/2014/main" id="{FF966982-F78A-144F-CAA6-1ECC5C0AC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>
            <a:extLst>
              <a:ext uri="{FF2B5EF4-FFF2-40B4-BE49-F238E27FC236}">
                <a16:creationId xmlns:a16="http://schemas.microsoft.com/office/drawing/2014/main" id="{893C4EA2-4DB2-1949-7243-9EA55E9EDB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096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D60457BE-16E8-DC9C-B121-DB193533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41B564EA-0C10-B541-1CEC-01F34117F6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FB07EFB2-0878-A395-914F-4BABEF4C97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964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9494945E-D2BB-C372-BA23-13F5B9CB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97E8EF88-7C5C-587D-26DF-FDB8DC5FBA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CC26297B-B67D-AD59-2595-1432E8B126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880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35100384-E532-051E-C733-C7AF678A2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829B1CD1-88FF-A63A-5C01-742EAF93A7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85546904-9D5C-F09A-E54C-B3077CABF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433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16DD3D62-0F50-F795-1DD2-DE0DD3AF6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A5F7B405-47EB-2269-598B-66CB708F29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10832DCE-914E-4859-6AD8-500083C5CC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433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A215BEEF-3299-978A-2C54-BCDAFE77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A301954D-074E-7109-4597-DA7E2BC71F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4C9D580C-BEDE-E0FA-29E5-C62AD01BB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495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FAFB3128-7A86-4600-4A5F-AB5B009C1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3BB8D136-C652-0ED6-9D01-4903E93F50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CC29C99B-1760-2DEF-0D6C-605BB4EEC1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331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8EE02F5E-24B2-DCA5-E5A0-C1044C56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2AC0C108-E65C-F332-6E81-12D7E672E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DDE50A02-6A9C-DB72-8886-BB8985FDBD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421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7AE8051E-AEEF-EC9D-B51C-1EC487FBA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126D9AFC-33BF-FE34-EFEE-026B95A18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91BD1404-4C99-62F4-DFDF-7E7BEEB3A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351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3229BF1B-7791-F4C7-FC0A-B5656E1C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FD8198EB-5EFD-EB96-5CE2-CDA307314B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AC2FBF88-26F1-9123-9153-508E1573B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94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CD7CD2F6-8DCC-7F6F-DC62-A9D1395A9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CD3F6EC7-2E4A-57D2-FD4D-95393091F7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0045F484-0135-EAF3-ADAA-102610ED13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93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BDF5B6A5-B68F-BC0F-CA65-EDC74984C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4:notes">
            <a:extLst>
              <a:ext uri="{FF2B5EF4-FFF2-40B4-BE49-F238E27FC236}">
                <a16:creationId xmlns:a16="http://schemas.microsoft.com/office/drawing/2014/main" id="{83ED254D-1585-7338-9F8A-71F6DF036D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4:notes">
            <a:extLst>
              <a:ext uri="{FF2B5EF4-FFF2-40B4-BE49-F238E27FC236}">
                <a16:creationId xmlns:a16="http://schemas.microsoft.com/office/drawing/2014/main" id="{F4E0F27E-F133-2835-3DF3-99F5C1CD18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17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7EBF6C33-E3DE-A786-9DEB-0742320E0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>
            <a:extLst>
              <a:ext uri="{FF2B5EF4-FFF2-40B4-BE49-F238E27FC236}">
                <a16:creationId xmlns:a16="http://schemas.microsoft.com/office/drawing/2014/main" id="{D9C71E77-A6A7-56A9-0283-326416C63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>
            <a:extLst>
              <a:ext uri="{FF2B5EF4-FFF2-40B4-BE49-F238E27FC236}">
                <a16:creationId xmlns:a16="http://schemas.microsoft.com/office/drawing/2014/main" id="{F86F30B8-51DE-CC4F-A0E1-DCFB471E7D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657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23000">
              <a:schemeClr val="accent2"/>
            </a:gs>
            <a:gs pos="49000">
              <a:schemeClr val="accent3"/>
            </a:gs>
            <a:gs pos="77000">
              <a:schemeClr val="accent4"/>
            </a:gs>
            <a:gs pos="100000">
              <a:schemeClr val="accent5"/>
            </a:gs>
          </a:gsLst>
          <a:lin ang="1890073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61800" y="-476249"/>
            <a:ext cx="6041280" cy="5907280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3000">
                <a:schemeClr val="accent1"/>
              </a:gs>
              <a:gs pos="31000">
                <a:schemeClr val="accent2"/>
              </a:gs>
              <a:gs pos="50000">
                <a:schemeClr val="accent3"/>
              </a:gs>
              <a:gs pos="68000">
                <a:schemeClr val="accent4"/>
              </a:gs>
              <a:gs pos="88000">
                <a:schemeClr val="accent5"/>
              </a:gs>
              <a:gs pos="100000">
                <a:schemeClr val="accent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5088076" y="-549695"/>
            <a:ext cx="4192582" cy="4099588"/>
          </a:xfrm>
          <a:custGeom>
            <a:avLst/>
            <a:gdLst/>
            <a:ahLst/>
            <a:cxnLst/>
            <a:rect l="l" t="t" r="r" b="b"/>
            <a:pathLst>
              <a:path w="4401661" h="4304029" extrusionOk="0">
                <a:moveTo>
                  <a:pt x="699453" y="1744663"/>
                </a:moveTo>
                <a:lnTo>
                  <a:pt x="1165543" y="1278573"/>
                </a:lnTo>
                <a:cubicBezTo>
                  <a:pt x="1215073" y="1229042"/>
                  <a:pt x="1215073" y="1147763"/>
                  <a:pt x="1165543" y="1098233"/>
                </a:cubicBezTo>
                <a:cubicBezTo>
                  <a:pt x="1116013" y="1048702"/>
                  <a:pt x="1034732" y="1048702"/>
                  <a:pt x="985203" y="1098233"/>
                </a:cubicBezTo>
                <a:lnTo>
                  <a:pt x="519113" y="1564323"/>
                </a:lnTo>
                <a:cubicBezTo>
                  <a:pt x="469583" y="1613852"/>
                  <a:pt x="469583" y="1695133"/>
                  <a:pt x="519113" y="1744663"/>
                </a:cubicBezTo>
                <a:cubicBezTo>
                  <a:pt x="568642" y="1794192"/>
                  <a:pt x="649288" y="1794192"/>
                  <a:pt x="699453" y="1744663"/>
                </a:cubicBezTo>
                <a:close/>
                <a:moveTo>
                  <a:pt x="271463" y="3418522"/>
                </a:moveTo>
                <a:lnTo>
                  <a:pt x="37147" y="3652838"/>
                </a:lnTo>
                <a:cubicBezTo>
                  <a:pt x="-12382" y="3702368"/>
                  <a:pt x="-12382" y="3783647"/>
                  <a:pt x="37147" y="3833178"/>
                </a:cubicBezTo>
                <a:cubicBezTo>
                  <a:pt x="86678" y="3882708"/>
                  <a:pt x="167958" y="3882708"/>
                  <a:pt x="217488" y="3833178"/>
                </a:cubicBezTo>
                <a:lnTo>
                  <a:pt x="451803" y="3598863"/>
                </a:lnTo>
                <a:cubicBezTo>
                  <a:pt x="501333" y="3549333"/>
                  <a:pt x="501333" y="3468053"/>
                  <a:pt x="451803" y="3418522"/>
                </a:cubicBezTo>
                <a:cubicBezTo>
                  <a:pt x="402272" y="3368993"/>
                  <a:pt x="321628" y="3368993"/>
                  <a:pt x="271463" y="3418522"/>
                </a:cubicBezTo>
                <a:close/>
                <a:moveTo>
                  <a:pt x="1105218" y="1601152"/>
                </a:moveTo>
                <a:cubicBezTo>
                  <a:pt x="1154748" y="1650683"/>
                  <a:pt x="1236028" y="1650683"/>
                  <a:pt x="1285557" y="1601152"/>
                </a:cubicBezTo>
                <a:lnTo>
                  <a:pt x="2024698" y="862013"/>
                </a:lnTo>
                <a:cubicBezTo>
                  <a:pt x="2074228" y="812483"/>
                  <a:pt x="2074228" y="731202"/>
                  <a:pt x="2024698" y="681673"/>
                </a:cubicBezTo>
                <a:cubicBezTo>
                  <a:pt x="1975168" y="632142"/>
                  <a:pt x="1893888" y="632142"/>
                  <a:pt x="1844357" y="681673"/>
                </a:cubicBezTo>
                <a:lnTo>
                  <a:pt x="1105218" y="1420177"/>
                </a:lnTo>
                <a:cubicBezTo>
                  <a:pt x="1055688" y="1470342"/>
                  <a:pt x="1055688" y="1550988"/>
                  <a:pt x="1105218" y="1601152"/>
                </a:cubicBezTo>
                <a:close/>
                <a:moveTo>
                  <a:pt x="3472498" y="217487"/>
                </a:moveTo>
                <a:cubicBezTo>
                  <a:pt x="3522028" y="167957"/>
                  <a:pt x="3522028" y="86677"/>
                  <a:pt x="3472498" y="37148"/>
                </a:cubicBezTo>
                <a:cubicBezTo>
                  <a:pt x="3422968" y="-12383"/>
                  <a:pt x="3341687" y="-12383"/>
                  <a:pt x="3292158" y="37148"/>
                </a:cubicBezTo>
                <a:cubicBezTo>
                  <a:pt x="3242628" y="86677"/>
                  <a:pt x="3242628" y="167957"/>
                  <a:pt x="3292158" y="217487"/>
                </a:cubicBezTo>
                <a:cubicBezTo>
                  <a:pt x="3341687" y="267018"/>
                  <a:pt x="3422968" y="267018"/>
                  <a:pt x="3472498" y="217487"/>
                </a:cubicBezTo>
                <a:close/>
                <a:moveTo>
                  <a:pt x="441642" y="2002473"/>
                </a:moveTo>
                <a:cubicBezTo>
                  <a:pt x="491172" y="1952942"/>
                  <a:pt x="491172" y="1871663"/>
                  <a:pt x="441642" y="1822133"/>
                </a:cubicBezTo>
                <a:cubicBezTo>
                  <a:pt x="392113" y="1772602"/>
                  <a:pt x="310833" y="1772602"/>
                  <a:pt x="261303" y="1822133"/>
                </a:cubicBezTo>
                <a:cubicBezTo>
                  <a:pt x="211772" y="1871663"/>
                  <a:pt x="211772" y="1952942"/>
                  <a:pt x="261303" y="2002473"/>
                </a:cubicBezTo>
                <a:cubicBezTo>
                  <a:pt x="310833" y="2052003"/>
                  <a:pt x="392113" y="2052003"/>
                  <a:pt x="441642" y="2002473"/>
                </a:cubicBezTo>
                <a:close/>
                <a:moveTo>
                  <a:pt x="3945573" y="2271078"/>
                </a:moveTo>
                <a:lnTo>
                  <a:pt x="3842703" y="2373947"/>
                </a:lnTo>
                <a:cubicBezTo>
                  <a:pt x="3793173" y="2423478"/>
                  <a:pt x="3711893" y="2423478"/>
                  <a:pt x="3662362" y="2373947"/>
                </a:cubicBezTo>
                <a:cubicBezTo>
                  <a:pt x="3612833" y="2324418"/>
                  <a:pt x="3612833" y="2243138"/>
                  <a:pt x="3662362" y="2193608"/>
                </a:cubicBezTo>
                <a:lnTo>
                  <a:pt x="3993198" y="1862773"/>
                </a:lnTo>
                <a:cubicBezTo>
                  <a:pt x="4042728" y="1813242"/>
                  <a:pt x="4042728" y="1731963"/>
                  <a:pt x="3993198" y="1682433"/>
                </a:cubicBezTo>
                <a:cubicBezTo>
                  <a:pt x="3943668" y="1632902"/>
                  <a:pt x="3862387" y="1632902"/>
                  <a:pt x="3812858" y="1682433"/>
                </a:cubicBezTo>
                <a:lnTo>
                  <a:pt x="3638868" y="1856423"/>
                </a:lnTo>
                <a:cubicBezTo>
                  <a:pt x="3589337" y="1905952"/>
                  <a:pt x="3508058" y="1905952"/>
                  <a:pt x="3458528" y="1856423"/>
                </a:cubicBezTo>
                <a:cubicBezTo>
                  <a:pt x="3408998" y="1806892"/>
                  <a:pt x="3408998" y="1725613"/>
                  <a:pt x="3458528" y="1676083"/>
                </a:cubicBezTo>
                <a:lnTo>
                  <a:pt x="4000183" y="1134427"/>
                </a:lnTo>
                <a:cubicBezTo>
                  <a:pt x="4049712" y="1084898"/>
                  <a:pt x="4049712" y="1003617"/>
                  <a:pt x="4000183" y="954088"/>
                </a:cubicBezTo>
                <a:cubicBezTo>
                  <a:pt x="3950653" y="904558"/>
                  <a:pt x="3869373" y="904558"/>
                  <a:pt x="3819843" y="954088"/>
                </a:cubicBezTo>
                <a:lnTo>
                  <a:pt x="3636962" y="1136967"/>
                </a:lnTo>
                <a:cubicBezTo>
                  <a:pt x="3587433" y="1186498"/>
                  <a:pt x="3506153" y="1186498"/>
                  <a:pt x="3456623" y="1136967"/>
                </a:cubicBezTo>
                <a:cubicBezTo>
                  <a:pt x="3407093" y="1087438"/>
                  <a:pt x="3407093" y="1006158"/>
                  <a:pt x="3456623" y="956627"/>
                </a:cubicBezTo>
                <a:lnTo>
                  <a:pt x="3508058" y="905192"/>
                </a:lnTo>
                <a:cubicBezTo>
                  <a:pt x="3557587" y="855663"/>
                  <a:pt x="3557587" y="774383"/>
                  <a:pt x="3508058" y="724852"/>
                </a:cubicBezTo>
                <a:cubicBezTo>
                  <a:pt x="3458528" y="675323"/>
                  <a:pt x="3377248" y="675323"/>
                  <a:pt x="3327718" y="724852"/>
                </a:cubicBezTo>
                <a:lnTo>
                  <a:pt x="2574608" y="1476058"/>
                </a:lnTo>
                <a:cubicBezTo>
                  <a:pt x="2525078" y="1525588"/>
                  <a:pt x="2443798" y="1525588"/>
                  <a:pt x="2394268" y="1476058"/>
                </a:cubicBezTo>
                <a:cubicBezTo>
                  <a:pt x="2344738" y="1426527"/>
                  <a:pt x="2344738" y="1345248"/>
                  <a:pt x="2394268" y="1295717"/>
                </a:cubicBezTo>
                <a:lnTo>
                  <a:pt x="3234373" y="455612"/>
                </a:lnTo>
                <a:cubicBezTo>
                  <a:pt x="3283903" y="406083"/>
                  <a:pt x="3283903" y="324802"/>
                  <a:pt x="3234373" y="275273"/>
                </a:cubicBezTo>
                <a:cubicBezTo>
                  <a:pt x="3184843" y="225743"/>
                  <a:pt x="3103562" y="225743"/>
                  <a:pt x="3054033" y="275273"/>
                </a:cubicBezTo>
                <a:lnTo>
                  <a:pt x="2095818" y="1233488"/>
                </a:lnTo>
                <a:cubicBezTo>
                  <a:pt x="2046288" y="1283017"/>
                  <a:pt x="1965007" y="1283017"/>
                  <a:pt x="1915478" y="1233488"/>
                </a:cubicBezTo>
                <a:cubicBezTo>
                  <a:pt x="1865948" y="1183958"/>
                  <a:pt x="1784668" y="1183958"/>
                  <a:pt x="1735138" y="1233488"/>
                </a:cubicBezTo>
                <a:lnTo>
                  <a:pt x="480378" y="2488247"/>
                </a:lnTo>
                <a:cubicBezTo>
                  <a:pt x="430847" y="2537778"/>
                  <a:pt x="430847" y="2619058"/>
                  <a:pt x="480378" y="2668588"/>
                </a:cubicBezTo>
                <a:cubicBezTo>
                  <a:pt x="529908" y="2718118"/>
                  <a:pt x="611188" y="2718118"/>
                  <a:pt x="660717" y="2668588"/>
                </a:cubicBezTo>
                <a:lnTo>
                  <a:pt x="862648" y="2466658"/>
                </a:lnTo>
                <a:cubicBezTo>
                  <a:pt x="912178" y="2417128"/>
                  <a:pt x="993457" y="2417128"/>
                  <a:pt x="1042988" y="2466658"/>
                </a:cubicBezTo>
                <a:cubicBezTo>
                  <a:pt x="1092518" y="2516188"/>
                  <a:pt x="1092518" y="2597468"/>
                  <a:pt x="1042988" y="2646997"/>
                </a:cubicBezTo>
                <a:lnTo>
                  <a:pt x="553403" y="3137218"/>
                </a:lnTo>
                <a:cubicBezTo>
                  <a:pt x="503872" y="3186747"/>
                  <a:pt x="503872" y="3268028"/>
                  <a:pt x="553403" y="3317558"/>
                </a:cubicBezTo>
                <a:cubicBezTo>
                  <a:pt x="602933" y="3367088"/>
                  <a:pt x="684213" y="3367088"/>
                  <a:pt x="733742" y="3317558"/>
                </a:cubicBezTo>
                <a:lnTo>
                  <a:pt x="847408" y="3203893"/>
                </a:lnTo>
                <a:cubicBezTo>
                  <a:pt x="896938" y="3154363"/>
                  <a:pt x="978217" y="3154363"/>
                  <a:pt x="1027748" y="3203893"/>
                </a:cubicBezTo>
                <a:cubicBezTo>
                  <a:pt x="1077278" y="3253422"/>
                  <a:pt x="1158557" y="3253422"/>
                  <a:pt x="1208088" y="3203893"/>
                </a:cubicBezTo>
                <a:lnTo>
                  <a:pt x="1427163" y="2984818"/>
                </a:lnTo>
                <a:cubicBezTo>
                  <a:pt x="1476693" y="2935288"/>
                  <a:pt x="1557973" y="2935288"/>
                  <a:pt x="1607503" y="2984818"/>
                </a:cubicBezTo>
                <a:cubicBezTo>
                  <a:pt x="1657032" y="3034347"/>
                  <a:pt x="1657032" y="3115628"/>
                  <a:pt x="1607503" y="3165158"/>
                </a:cubicBezTo>
                <a:lnTo>
                  <a:pt x="1025207" y="3747453"/>
                </a:lnTo>
                <a:cubicBezTo>
                  <a:pt x="975678" y="3796983"/>
                  <a:pt x="975678" y="3878263"/>
                  <a:pt x="1025207" y="3927793"/>
                </a:cubicBezTo>
                <a:cubicBezTo>
                  <a:pt x="1074738" y="3977322"/>
                  <a:pt x="1156018" y="3977322"/>
                  <a:pt x="1205548" y="3927793"/>
                </a:cubicBezTo>
                <a:lnTo>
                  <a:pt x="1538288" y="3595053"/>
                </a:lnTo>
                <a:cubicBezTo>
                  <a:pt x="1587818" y="3545522"/>
                  <a:pt x="1669098" y="3545522"/>
                  <a:pt x="1718628" y="3595053"/>
                </a:cubicBezTo>
                <a:cubicBezTo>
                  <a:pt x="1768157" y="3644583"/>
                  <a:pt x="1849438" y="3644583"/>
                  <a:pt x="1898968" y="3595053"/>
                </a:cubicBezTo>
                <a:lnTo>
                  <a:pt x="2071053" y="3422968"/>
                </a:lnTo>
                <a:cubicBezTo>
                  <a:pt x="2120583" y="3373438"/>
                  <a:pt x="2201863" y="3373438"/>
                  <a:pt x="2251393" y="3422968"/>
                </a:cubicBezTo>
                <a:cubicBezTo>
                  <a:pt x="2300923" y="3472497"/>
                  <a:pt x="2300923" y="3553778"/>
                  <a:pt x="2251393" y="3603308"/>
                </a:cubicBezTo>
                <a:lnTo>
                  <a:pt x="1929448" y="3925253"/>
                </a:lnTo>
                <a:cubicBezTo>
                  <a:pt x="1879918" y="3974783"/>
                  <a:pt x="1879918" y="4056063"/>
                  <a:pt x="1929448" y="4105593"/>
                </a:cubicBezTo>
                <a:cubicBezTo>
                  <a:pt x="1978978" y="4155122"/>
                  <a:pt x="2060257" y="4155122"/>
                  <a:pt x="2109788" y="4105593"/>
                </a:cubicBezTo>
                <a:lnTo>
                  <a:pt x="2505393" y="3709988"/>
                </a:lnTo>
                <a:cubicBezTo>
                  <a:pt x="2554923" y="3660458"/>
                  <a:pt x="2636203" y="3660458"/>
                  <a:pt x="2685733" y="3709988"/>
                </a:cubicBezTo>
                <a:cubicBezTo>
                  <a:pt x="2735262" y="3759518"/>
                  <a:pt x="2816543" y="3759518"/>
                  <a:pt x="2866073" y="3709988"/>
                </a:cubicBezTo>
                <a:lnTo>
                  <a:pt x="4125278" y="2450783"/>
                </a:lnTo>
                <a:cubicBezTo>
                  <a:pt x="4174808" y="2401253"/>
                  <a:pt x="4174808" y="2319972"/>
                  <a:pt x="4125278" y="2270443"/>
                </a:cubicBezTo>
                <a:cubicBezTo>
                  <a:pt x="4076383" y="2221547"/>
                  <a:pt x="3995103" y="2221547"/>
                  <a:pt x="3945573" y="2271078"/>
                </a:cubicBezTo>
                <a:close/>
                <a:moveTo>
                  <a:pt x="4364038" y="1310958"/>
                </a:moveTo>
                <a:cubicBezTo>
                  <a:pt x="4314508" y="1261427"/>
                  <a:pt x="4233228" y="1261427"/>
                  <a:pt x="4183698" y="1310958"/>
                </a:cubicBezTo>
                <a:lnTo>
                  <a:pt x="4084637" y="1410017"/>
                </a:lnTo>
                <a:cubicBezTo>
                  <a:pt x="4035108" y="1459548"/>
                  <a:pt x="4035108" y="1540827"/>
                  <a:pt x="4084637" y="1590358"/>
                </a:cubicBezTo>
                <a:cubicBezTo>
                  <a:pt x="4134168" y="1639888"/>
                  <a:pt x="4215448" y="1639888"/>
                  <a:pt x="4264978" y="1590358"/>
                </a:cubicBezTo>
                <a:lnTo>
                  <a:pt x="4364038" y="1491298"/>
                </a:lnTo>
                <a:cubicBezTo>
                  <a:pt x="4414203" y="1441767"/>
                  <a:pt x="4414203" y="1360488"/>
                  <a:pt x="4364038" y="1310958"/>
                </a:cubicBezTo>
                <a:close/>
                <a:moveTo>
                  <a:pt x="3773487" y="2885758"/>
                </a:moveTo>
                <a:lnTo>
                  <a:pt x="2807018" y="3852228"/>
                </a:lnTo>
                <a:cubicBezTo>
                  <a:pt x="2757487" y="3901758"/>
                  <a:pt x="2757487" y="3983038"/>
                  <a:pt x="2807018" y="4032568"/>
                </a:cubicBezTo>
                <a:cubicBezTo>
                  <a:pt x="2856548" y="4082097"/>
                  <a:pt x="2937828" y="4082097"/>
                  <a:pt x="2987358" y="4032568"/>
                </a:cubicBezTo>
                <a:lnTo>
                  <a:pt x="3953828" y="3066097"/>
                </a:lnTo>
                <a:cubicBezTo>
                  <a:pt x="4003358" y="3016568"/>
                  <a:pt x="4003358" y="2935288"/>
                  <a:pt x="3953828" y="2885758"/>
                </a:cubicBezTo>
                <a:cubicBezTo>
                  <a:pt x="3904298" y="2836228"/>
                  <a:pt x="3823018" y="2836228"/>
                  <a:pt x="3773487" y="2885758"/>
                </a:cubicBezTo>
                <a:close/>
                <a:moveTo>
                  <a:pt x="2572703" y="4086543"/>
                </a:moveTo>
                <a:cubicBezTo>
                  <a:pt x="2523173" y="4136072"/>
                  <a:pt x="2523173" y="4217353"/>
                  <a:pt x="2572703" y="4266883"/>
                </a:cubicBezTo>
                <a:cubicBezTo>
                  <a:pt x="2622233" y="4316413"/>
                  <a:pt x="2703512" y="4316413"/>
                  <a:pt x="2753043" y="4266883"/>
                </a:cubicBezTo>
                <a:cubicBezTo>
                  <a:pt x="2802573" y="4217353"/>
                  <a:pt x="2802573" y="4136072"/>
                  <a:pt x="2753043" y="4086543"/>
                </a:cubicBezTo>
                <a:cubicBezTo>
                  <a:pt x="2703512" y="4037013"/>
                  <a:pt x="2622233" y="4037013"/>
                  <a:pt x="2572703" y="408654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8608500" y="4608000"/>
            <a:ext cx="383100" cy="383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55300" y="751275"/>
            <a:ext cx="3732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55300" y="1782825"/>
            <a:ext cx="3732000" cy="26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4088059" y="-5"/>
            <a:ext cx="5055932" cy="4812610"/>
          </a:xfrm>
          <a:custGeom>
            <a:avLst/>
            <a:gdLst/>
            <a:ahLst/>
            <a:cxnLst/>
            <a:rect l="l" t="t" r="r" b="b"/>
            <a:pathLst>
              <a:path w="3611380" h="3431451" extrusionOk="0">
                <a:moveTo>
                  <a:pt x="927187" y="875737"/>
                </a:moveTo>
                <a:lnTo>
                  <a:pt x="1721821" y="81562"/>
                </a:lnTo>
                <a:cubicBezTo>
                  <a:pt x="1743746" y="59605"/>
                  <a:pt x="1757534" y="30838"/>
                  <a:pt x="1760917" y="0"/>
                </a:cubicBezTo>
                <a:lnTo>
                  <a:pt x="1415173" y="0"/>
                </a:lnTo>
                <a:lnTo>
                  <a:pt x="733169" y="681756"/>
                </a:lnTo>
                <a:cubicBezTo>
                  <a:pt x="680100" y="735831"/>
                  <a:pt x="680930" y="822671"/>
                  <a:pt x="735025" y="875720"/>
                </a:cubicBezTo>
                <a:cubicBezTo>
                  <a:pt x="788382" y="928046"/>
                  <a:pt x="873819" y="928056"/>
                  <a:pt x="927187" y="875737"/>
                </a:cubicBezTo>
                <a:close/>
                <a:moveTo>
                  <a:pt x="40184" y="2238094"/>
                </a:moveTo>
                <a:cubicBezTo>
                  <a:pt x="-13398" y="2291660"/>
                  <a:pt x="-13394" y="2378506"/>
                  <a:pt x="40192" y="2432069"/>
                </a:cubicBezTo>
                <a:cubicBezTo>
                  <a:pt x="93778" y="2485631"/>
                  <a:pt x="180654" y="2485628"/>
                  <a:pt x="234236" y="2432058"/>
                </a:cubicBezTo>
                <a:cubicBezTo>
                  <a:pt x="287814" y="2378496"/>
                  <a:pt x="287814" y="2291656"/>
                  <a:pt x="234236" y="2238094"/>
                </a:cubicBezTo>
                <a:cubicBezTo>
                  <a:pt x="180559" y="2184749"/>
                  <a:pt x="93861" y="2184749"/>
                  <a:pt x="40184" y="2238094"/>
                </a:cubicBezTo>
                <a:close/>
                <a:moveTo>
                  <a:pt x="3307248" y="2745375"/>
                </a:moveTo>
                <a:cubicBezTo>
                  <a:pt x="3360919" y="2798741"/>
                  <a:pt x="3447620" y="2798741"/>
                  <a:pt x="3501300" y="2745375"/>
                </a:cubicBezTo>
                <a:lnTo>
                  <a:pt x="3611381" y="2635368"/>
                </a:lnTo>
                <a:lnTo>
                  <a:pt x="3611381" y="2247439"/>
                </a:lnTo>
                <a:lnTo>
                  <a:pt x="3307248" y="2551428"/>
                </a:lnTo>
                <a:cubicBezTo>
                  <a:pt x="3253867" y="2605044"/>
                  <a:pt x="3253809" y="2691684"/>
                  <a:pt x="3307112" y="2745375"/>
                </a:cubicBezTo>
                <a:close/>
                <a:moveTo>
                  <a:pt x="1516414" y="3090144"/>
                </a:moveTo>
                <a:lnTo>
                  <a:pt x="1410141" y="3196379"/>
                </a:lnTo>
                <a:cubicBezTo>
                  <a:pt x="1356046" y="3249428"/>
                  <a:pt x="1355216" y="3336268"/>
                  <a:pt x="1408285" y="3390343"/>
                </a:cubicBezTo>
                <a:cubicBezTo>
                  <a:pt x="1461353" y="3444429"/>
                  <a:pt x="1548225" y="3445245"/>
                  <a:pt x="1602320" y="3392199"/>
                </a:cubicBezTo>
                <a:cubicBezTo>
                  <a:pt x="1602949" y="3391580"/>
                  <a:pt x="1603575" y="3390955"/>
                  <a:pt x="1604193" y="3390326"/>
                </a:cubicBezTo>
                <a:lnTo>
                  <a:pt x="1710194" y="3284126"/>
                </a:lnTo>
                <a:cubicBezTo>
                  <a:pt x="1765724" y="3232582"/>
                  <a:pt x="1768940" y="3145797"/>
                  <a:pt x="1717378" y="3090284"/>
                </a:cubicBezTo>
                <a:cubicBezTo>
                  <a:pt x="1665812" y="3034774"/>
                  <a:pt x="1578995" y="3031559"/>
                  <a:pt x="1523465" y="3083106"/>
                </a:cubicBezTo>
                <a:cubicBezTo>
                  <a:pt x="1521031" y="3085366"/>
                  <a:pt x="1518678" y="3087714"/>
                  <a:pt x="1516414" y="3090144"/>
                </a:cubicBezTo>
                <a:close/>
                <a:moveTo>
                  <a:pt x="3403594" y="427758"/>
                </a:moveTo>
                <a:cubicBezTo>
                  <a:pt x="3350019" y="481351"/>
                  <a:pt x="3263121" y="481382"/>
                  <a:pt x="3209508" y="427826"/>
                </a:cubicBezTo>
                <a:cubicBezTo>
                  <a:pt x="3155893" y="374271"/>
                  <a:pt x="3155865" y="287406"/>
                  <a:pt x="3209440" y="233811"/>
                </a:cubicBezTo>
                <a:lnTo>
                  <a:pt x="3443302" y="0"/>
                </a:lnTo>
                <a:lnTo>
                  <a:pt x="1891022" y="0"/>
                </a:lnTo>
                <a:lnTo>
                  <a:pt x="782736" y="1107883"/>
                </a:lnTo>
                <a:cubicBezTo>
                  <a:pt x="729371" y="1161541"/>
                  <a:pt x="729371" y="1248207"/>
                  <a:pt x="782736" y="1301865"/>
                </a:cubicBezTo>
                <a:cubicBezTo>
                  <a:pt x="836114" y="1355502"/>
                  <a:pt x="836114" y="1442175"/>
                  <a:pt x="782736" y="1495812"/>
                </a:cubicBezTo>
                <a:lnTo>
                  <a:pt x="296586" y="1981785"/>
                </a:lnTo>
                <a:cubicBezTo>
                  <a:pt x="243526" y="2035868"/>
                  <a:pt x="244372" y="2122711"/>
                  <a:pt x="298476" y="2175750"/>
                </a:cubicBezTo>
                <a:cubicBezTo>
                  <a:pt x="351840" y="2228068"/>
                  <a:pt x="437280" y="2228058"/>
                  <a:pt x="490638" y="2175733"/>
                </a:cubicBezTo>
                <a:lnTo>
                  <a:pt x="883841" y="1782672"/>
                </a:lnTo>
                <a:cubicBezTo>
                  <a:pt x="938297" y="1729993"/>
                  <a:pt x="1025161" y="1731414"/>
                  <a:pt x="1077859" y="1785850"/>
                </a:cubicBezTo>
                <a:cubicBezTo>
                  <a:pt x="1129340" y="1839028"/>
                  <a:pt x="1129340" y="1923441"/>
                  <a:pt x="1077859" y="1976620"/>
                </a:cubicBezTo>
                <a:lnTo>
                  <a:pt x="779370" y="2275035"/>
                </a:lnTo>
                <a:cubicBezTo>
                  <a:pt x="726301" y="2329110"/>
                  <a:pt x="727131" y="2415950"/>
                  <a:pt x="781226" y="2468999"/>
                </a:cubicBezTo>
                <a:cubicBezTo>
                  <a:pt x="834584" y="2521324"/>
                  <a:pt x="920020" y="2521335"/>
                  <a:pt x="973388" y="2469016"/>
                </a:cubicBezTo>
                <a:lnTo>
                  <a:pt x="1028836" y="2413588"/>
                </a:lnTo>
                <a:cubicBezTo>
                  <a:pt x="1082411" y="2360032"/>
                  <a:pt x="1169279" y="2360032"/>
                  <a:pt x="1222854" y="2413588"/>
                </a:cubicBezTo>
                <a:cubicBezTo>
                  <a:pt x="1276430" y="2467144"/>
                  <a:pt x="1276430" y="2553980"/>
                  <a:pt x="1222854" y="2607536"/>
                </a:cubicBezTo>
                <a:lnTo>
                  <a:pt x="686559" y="3143533"/>
                </a:lnTo>
                <a:cubicBezTo>
                  <a:pt x="632947" y="3197120"/>
                  <a:pt x="632937" y="3284007"/>
                  <a:pt x="686543" y="3337600"/>
                </a:cubicBezTo>
                <a:cubicBezTo>
                  <a:pt x="740148" y="3391193"/>
                  <a:pt x="827064" y="3391203"/>
                  <a:pt x="880680" y="3337617"/>
                </a:cubicBezTo>
                <a:lnTo>
                  <a:pt x="1802665" y="2415899"/>
                </a:lnTo>
                <a:cubicBezTo>
                  <a:pt x="1856281" y="2362343"/>
                  <a:pt x="1943176" y="2362374"/>
                  <a:pt x="1996751" y="2415967"/>
                </a:cubicBezTo>
                <a:cubicBezTo>
                  <a:pt x="2050326" y="2469563"/>
                  <a:pt x="2050299" y="2556427"/>
                  <a:pt x="1996683" y="2609982"/>
                </a:cubicBezTo>
                <a:lnTo>
                  <a:pt x="1809702" y="2796895"/>
                </a:lnTo>
                <a:cubicBezTo>
                  <a:pt x="1756127" y="2850451"/>
                  <a:pt x="1756127" y="2937287"/>
                  <a:pt x="1809702" y="2990843"/>
                </a:cubicBezTo>
                <a:cubicBezTo>
                  <a:pt x="1863277" y="3044398"/>
                  <a:pt x="1950145" y="3044398"/>
                  <a:pt x="2003720" y="2990843"/>
                </a:cubicBezTo>
                <a:lnTo>
                  <a:pt x="2597503" y="2397377"/>
                </a:lnTo>
                <a:cubicBezTo>
                  <a:pt x="2652771" y="2345579"/>
                  <a:pt x="2739581" y="2348376"/>
                  <a:pt x="2791399" y="2403627"/>
                </a:cubicBezTo>
                <a:cubicBezTo>
                  <a:pt x="2840915" y="2456422"/>
                  <a:pt x="2840864" y="2538592"/>
                  <a:pt x="2791283" y="2591325"/>
                </a:cubicBezTo>
                <a:lnTo>
                  <a:pt x="2442513" y="2940070"/>
                </a:lnTo>
                <a:cubicBezTo>
                  <a:pt x="2388938" y="2993626"/>
                  <a:pt x="2388938" y="3080462"/>
                  <a:pt x="2442513" y="3134018"/>
                </a:cubicBezTo>
                <a:cubicBezTo>
                  <a:pt x="2496088" y="3187573"/>
                  <a:pt x="2582956" y="3187573"/>
                  <a:pt x="2636531" y="3134018"/>
                </a:cubicBezTo>
                <a:lnTo>
                  <a:pt x="3611245" y="2159692"/>
                </a:lnTo>
                <a:lnTo>
                  <a:pt x="3611245" y="220047"/>
                </a:lnTo>
                <a:close/>
              </a:path>
            </a:pathLst>
          </a:custGeom>
          <a:solidFill>
            <a:srgbClr val="E7ED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200" b="1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oboto Slab"/>
              <a:buNone/>
              <a:defRPr sz="3200" b="1"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●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○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Light"/>
              <a:buChar char="■"/>
              <a:defRPr sz="24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632791" y="1123795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MELODY METRICS</a:t>
            </a:r>
            <a:endParaRPr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13567F48-4629-C7A4-001E-98091E5F2D25}"/>
              </a:ext>
            </a:extLst>
          </p:cNvPr>
          <p:cNvSpPr txBox="1">
            <a:spLocks/>
          </p:cNvSpPr>
          <p:nvPr/>
        </p:nvSpPr>
        <p:spPr>
          <a:xfrm>
            <a:off x="5601499" y="3311213"/>
            <a:ext cx="3429857" cy="160534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Group 9:</a:t>
            </a:r>
          </a:p>
          <a:p>
            <a:pPr marL="571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Prabhleen Kaur (0857194)</a:t>
            </a:r>
          </a:p>
          <a:p>
            <a:pPr marL="571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Rajwinder</a:t>
            </a:r>
            <a:r>
              <a:rPr lang="en-US" b="1" dirty="0">
                <a:solidFill>
                  <a:schemeClr val="bg1"/>
                </a:solidFill>
              </a:rPr>
              <a:t> Kaur (0831280)</a:t>
            </a:r>
          </a:p>
          <a:p>
            <a:pPr marL="571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Vindya </a:t>
            </a:r>
            <a:r>
              <a:rPr lang="en-US" b="1" dirty="0" err="1">
                <a:solidFill>
                  <a:schemeClr val="bg1"/>
                </a:solidFill>
              </a:rPr>
              <a:t>Senadheera</a:t>
            </a:r>
            <a:r>
              <a:rPr lang="en-US" b="1" dirty="0">
                <a:solidFill>
                  <a:schemeClr val="bg1"/>
                </a:solidFill>
              </a:rPr>
              <a:t> (0857437)</a:t>
            </a:r>
          </a:p>
          <a:p>
            <a:pPr marL="571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STM </a:t>
            </a:r>
            <a:r>
              <a:rPr lang="en-US" b="1" dirty="0" err="1">
                <a:solidFill>
                  <a:schemeClr val="bg1"/>
                </a:solidFill>
              </a:rPr>
              <a:t>Chathurangi</a:t>
            </a:r>
            <a:r>
              <a:rPr lang="en-US" b="1" dirty="0">
                <a:solidFill>
                  <a:schemeClr val="bg1"/>
                </a:solidFill>
              </a:rPr>
              <a:t> (0850982)</a:t>
            </a:r>
          </a:p>
          <a:p>
            <a:pPr marL="571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Ajay Haji Korbe (0852660)</a:t>
            </a:r>
          </a:p>
          <a:p>
            <a:pPr indent="-228600">
              <a:buFont typeface="Arial"/>
              <a:buChar char="•"/>
            </a:pPr>
            <a:endParaRPr lang="en-US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0399C023-0711-4E84-6D9A-EE1E873CE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151416D3-75E8-BE06-4CE7-747B9F745C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376253D2-DBBF-5C45-9825-BD8A72A765C5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6DD4DA66-AA4F-AEDA-E2BA-19C94FC1EB90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105A0731-D854-E81E-6E7C-501E6C6E0B71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0CCB4192-EEB4-1EA4-74A0-79AD9EEB9B19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95554-2580-C3DE-3580-C6FDF5547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84" y="1256844"/>
            <a:ext cx="5031166" cy="2951545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8A514F6F-4B51-7B37-D79E-A463B17E6779}"/>
              </a:ext>
            </a:extLst>
          </p:cNvPr>
          <p:cNvSpPr txBox="1">
            <a:spLocks/>
          </p:cNvSpPr>
          <p:nvPr/>
        </p:nvSpPr>
        <p:spPr>
          <a:xfrm>
            <a:off x="5128751" y="1517337"/>
            <a:ext cx="3862849" cy="4996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005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boto"/>
              <a:buChar char="●"/>
              <a:defRPr sz="2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4000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boto"/>
              <a:buChar char="○"/>
              <a:defRPr sz="2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4000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Char char="■"/>
              <a:defRPr sz="2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4000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Char char="●"/>
              <a:defRPr sz="2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4000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Char char="○"/>
              <a:defRPr sz="2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4000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Char char="■"/>
              <a:defRPr sz="2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4000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Char char="●"/>
              <a:defRPr sz="2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4000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Char char="○"/>
              <a:defRPr sz="2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4000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Roboto"/>
              <a:buChar char="■"/>
              <a:defRPr sz="27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>
              <a:buFont typeface="Wingdings" panose="05000000000000000000" pitchFamily="2" charset="2"/>
              <a:buChar char="§"/>
              <a:tabLst>
                <a:tab pos="450850" algn="l"/>
              </a:tabLst>
            </a:pPr>
            <a:r>
              <a:rPr lang="en-US" sz="22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Automatically identifies key predictors of song popularity by analyzing their impact on model decisions.</a:t>
            </a:r>
            <a:endParaRPr lang="en-US" sz="2200" b="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  <a:tabLst>
                <a:tab pos="450850" algn="l"/>
              </a:tabLst>
            </a:pPr>
            <a:r>
              <a:rPr lang="en-US" sz="22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Top features identified: artist Genre, Artist name, </a:t>
            </a:r>
            <a:r>
              <a:rPr lang="en-US" sz="2200" b="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speechiness</a:t>
            </a:r>
            <a:r>
              <a:rPr lang="en-US" sz="22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duration, valence.</a:t>
            </a:r>
          </a:p>
          <a:p>
            <a:pPr>
              <a:buFont typeface="Roboto"/>
              <a:buNone/>
            </a:pPr>
            <a:endParaRPr lang="en-US" b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Font typeface="Roboto"/>
              <a:buNone/>
            </a:pPr>
            <a:endParaRPr lang="en-US" b="0" dirty="0">
              <a:solidFill>
                <a:srgbClr val="CCCCCC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b="0" dirty="0">
              <a:solidFill>
                <a:srgbClr val="CCCCCC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CA" b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Google Shape;106;p18">
            <a:extLst>
              <a:ext uri="{FF2B5EF4-FFF2-40B4-BE49-F238E27FC236}">
                <a16:creationId xmlns:a16="http://schemas.microsoft.com/office/drawing/2014/main" id="{D6E18051-1A35-AADD-0CE3-EAFD6082B878}"/>
              </a:ext>
            </a:extLst>
          </p:cNvPr>
          <p:cNvSpPr txBox="1">
            <a:spLocks/>
          </p:cNvSpPr>
          <p:nvPr/>
        </p:nvSpPr>
        <p:spPr>
          <a:xfrm>
            <a:off x="225469" y="247587"/>
            <a:ext cx="8580328" cy="767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buFont typeface="Roboto Light"/>
              <a:buNone/>
            </a:pPr>
            <a:r>
              <a:rPr lang="en-US" sz="2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Embedded Method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742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63A93D1C-01D5-D857-FD1C-826683D15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A25F8B2C-4E0F-8127-A64D-F8E129E01B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Google Shape;89;p16">
            <a:extLst>
              <a:ext uri="{FF2B5EF4-FFF2-40B4-BE49-F238E27FC236}">
                <a16:creationId xmlns:a16="http://schemas.microsoft.com/office/drawing/2014/main" id="{0D35E1BA-7C36-C807-95ED-3200BA3F45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271" y="558510"/>
            <a:ext cx="7687225" cy="5848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Model Building</a:t>
            </a:r>
            <a:endParaRPr sz="6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005E6A-CFD8-4EB5-C202-3058A6F8962B}"/>
              </a:ext>
            </a:extLst>
          </p:cNvPr>
          <p:cNvSpPr txBox="1">
            <a:spLocks/>
          </p:cNvSpPr>
          <p:nvPr/>
        </p:nvSpPr>
        <p:spPr>
          <a:xfrm>
            <a:off x="478976" y="1422401"/>
            <a:ext cx="8512624" cy="34163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Library used: </a:t>
            </a:r>
            <a:r>
              <a:rPr lang="en-CA" sz="200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PyCaret</a:t>
            </a:r>
            <a:endParaRPr lang="en-CA" sz="20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sz="20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Hyperparameter Tuning: </a:t>
            </a:r>
            <a:r>
              <a:rPr lang="en-CA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Improved model performance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Selected Models: </a:t>
            </a:r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Random Forest, </a:t>
            </a:r>
            <a:r>
              <a:rPr lang="en-US" sz="200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XGBoost</a:t>
            </a:r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and </a:t>
            </a:r>
            <a:r>
              <a:rPr lang="en-US" sz="200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LightGBM</a:t>
            </a:r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were chosen for comparison.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Major Challenge: </a:t>
            </a:r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Building a robust model that could generalize well and selecting important features.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2857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7B5C826A-CCE5-9D95-283F-C48B2DE15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BC041BE5-D9F6-3931-A13F-5F9C00383F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F1BFB6BA-F112-6D7D-71E4-72FBA023F74D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88D98055-98E9-8052-3E8B-52C0A497B664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88107271-5D00-075C-B1C6-27991D6A0958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990A3D4F-2C02-DD4D-927D-91A922A10890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66F9B46C-488F-2432-1967-9C9B77B8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33" y="943381"/>
            <a:ext cx="5415104" cy="32567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63FF2-55D7-E8AF-3379-1EB5DA293189}"/>
              </a:ext>
            </a:extLst>
          </p:cNvPr>
          <p:cNvSpPr txBox="1"/>
          <p:nvPr/>
        </p:nvSpPr>
        <p:spPr>
          <a:xfrm>
            <a:off x="5853701" y="1155930"/>
            <a:ext cx="3266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METRICS USED :  R SQAURE AND MSE</a:t>
            </a:r>
          </a:p>
          <a:p>
            <a:endParaRPr lang="en-CA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CA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BEST MODEL :  RANDOM FOREST</a:t>
            </a:r>
          </a:p>
          <a:p>
            <a:endParaRPr lang="en-CA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CA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TEST R SQAURE : 76% </a:t>
            </a:r>
          </a:p>
          <a:p>
            <a:endParaRPr lang="en-CA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CA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TRAINED R SQAURE : 92%</a:t>
            </a:r>
          </a:p>
        </p:txBody>
      </p:sp>
    </p:spTree>
    <p:extLst>
      <p:ext uri="{BB962C8B-B14F-4D97-AF65-F5344CB8AC3E}">
        <p14:creationId xmlns:p14="http://schemas.microsoft.com/office/powerpoint/2010/main" val="32829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5A0644EE-37F4-B820-8F73-A071C225E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>
            <a:extLst>
              <a:ext uri="{FF2B5EF4-FFF2-40B4-BE49-F238E27FC236}">
                <a16:creationId xmlns:a16="http://schemas.microsoft.com/office/drawing/2014/main" id="{7DB206D4-8758-9B47-A13D-59E22F508C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271" y="254375"/>
            <a:ext cx="8016729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 dirty="0"/>
              <a:t>MODEL DEPLOYMENT</a:t>
            </a:r>
            <a:endParaRPr sz="4800" dirty="0"/>
          </a:p>
        </p:txBody>
      </p: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65D91EA5-D802-86B0-29A2-9DA356FD28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DD5D6D77-E19D-CE65-F2AC-49909EB7C3C0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F7E8E722-92FD-4708-4D54-7FBDA2A11597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4FF513AB-43EC-EC7A-16BF-1E706A5C5990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B55E119E-234C-E7D2-D4D5-1E81F7264545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43EA4-0E43-7589-2E99-AB85D2AA9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270" y="1349576"/>
            <a:ext cx="8270729" cy="3292599"/>
          </a:xfrm>
        </p:spPr>
        <p:txBody>
          <a:bodyPr/>
          <a:lstStyle/>
          <a:p>
            <a:pPr algn="just"/>
            <a:r>
              <a:rPr lang="en-CA" sz="2400" kern="0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Times New Roman" panose="02020603050405020304" pitchFamily="18" charset="0"/>
              </a:rPr>
              <a:t>The deployment ensures the model is ready for practical applications, providing accurate predictions for track popularity based on audio features and dataset.</a:t>
            </a:r>
          </a:p>
          <a:p>
            <a:pPr algn="just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Develop a production-ready solution by deploying the model using platforms like Flask for easy integration with web applications.</a:t>
            </a:r>
            <a:endParaRPr lang="en-CA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7715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C96BEC1C-20BB-2FB4-107C-7B7413D8D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6CE1B450-2006-8061-F770-0AB9E8454D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55CA5D13-9028-8214-6DE0-12DC88E7908B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23306801-CCB4-82E5-8678-0EFB53E807BB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CF3B7290-D090-7BE5-0AB2-050FD17F0700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1C451C50-AB6A-FA79-4F47-AF1A7711C38B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DF70-C1B7-35AA-385F-9D905794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688825"/>
            <a:ext cx="7814434" cy="358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9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80043479-2146-F3F7-6AAD-6EEFC8CB5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10C9CC4C-7DBF-D35A-5F48-C1210A63AD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32F725A1-D4EA-795A-E41B-E1E8CC29E71C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5DA85070-1B64-FBBA-E687-D6990336A8DD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A8CC24A3-2152-A802-9544-79BC5985CAA4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A06AE2A4-591B-2B4E-B282-F75042B4A607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5DBA13-30EE-397A-371D-207B8384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780" y="77624"/>
            <a:ext cx="3782035" cy="50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41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C6F3046C-FA7E-8AE0-7A27-305704375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E4BF4DE8-C77A-46D3-1D3F-564837569C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3B64B633-3D80-4970-425C-D7D12CEC30B9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1EDE9090-F505-805F-F7F8-4022495E141D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956D6485-D0C6-7F8D-D425-816A21B74E3B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E7C9B7C7-13F4-1444-61AD-EA71B03DE8E0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B9F3C-07F3-438E-9CA5-68E4ECD3A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07" y="139736"/>
            <a:ext cx="7065585" cy="493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9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B1A1DA1E-A033-793C-4C8C-A89D6B434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>
            <a:extLst>
              <a:ext uri="{FF2B5EF4-FFF2-40B4-BE49-F238E27FC236}">
                <a16:creationId xmlns:a16="http://schemas.microsoft.com/office/drawing/2014/main" id="{28772BA7-8170-19B2-B383-8055AEB3D4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271" y="558510"/>
            <a:ext cx="7687225" cy="5848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 dirty="0"/>
              <a:t>CONCLUSION</a:t>
            </a:r>
            <a:endParaRPr sz="4800" dirty="0"/>
          </a:p>
        </p:txBody>
      </p: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CF0F0D15-9DEE-FC6B-2908-B9CA507957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C97E753C-F65C-D348-D307-4D21203E1139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29DB5D93-85DA-F91F-4C78-2850CE7A5E92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8B55B710-C87E-B518-BA6A-B699CD08562F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05B908CE-D237-CAA7-39D0-A50A1D43DC2B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F127198-9112-C957-428A-B2A397348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721" y="1175658"/>
            <a:ext cx="8466365" cy="3649436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dirty="0"/>
              <a:t>Predicting a song’s popularity before release can bring great value to the music industry. With our model: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Music producers</a:t>
            </a:r>
            <a:r>
              <a:rPr lang="en-US" sz="2000" dirty="0"/>
              <a:t> can decide which songs to promote more.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Record labels</a:t>
            </a:r>
            <a:r>
              <a:rPr lang="en-US" sz="2000" dirty="0"/>
              <a:t> can invest in tracks with higher success potential.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Marketing teams</a:t>
            </a:r>
            <a:r>
              <a:rPr lang="en-US" sz="2000" dirty="0"/>
              <a:t> can plan campaigns based on predicted popularity.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Artists</a:t>
            </a:r>
            <a:r>
              <a:rPr lang="en-US" sz="2000" dirty="0"/>
              <a:t> get feedback on what works and what doesn’t.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Streaming platforms</a:t>
            </a:r>
            <a:r>
              <a:rPr lang="en-US" sz="2000" dirty="0"/>
              <a:t> can improve song recommendations.</a:t>
            </a:r>
          </a:p>
          <a:p>
            <a:pPr marL="101600" indent="0">
              <a:buNone/>
            </a:pPr>
            <a:r>
              <a:rPr lang="en-US" sz="2000" dirty="0"/>
              <a:t>Overall, it helps the industry </a:t>
            </a:r>
            <a:r>
              <a:rPr lang="en-US" sz="2000" b="1" dirty="0"/>
              <a:t>save money</a:t>
            </a:r>
            <a:r>
              <a:rPr lang="en-US" sz="2000" dirty="0"/>
              <a:t>, </a:t>
            </a:r>
            <a:r>
              <a:rPr lang="en-US" sz="2000" b="1" dirty="0"/>
              <a:t>reduce risk</a:t>
            </a:r>
            <a:r>
              <a:rPr lang="en-US" sz="2000" dirty="0"/>
              <a:t>, and </a:t>
            </a:r>
            <a:r>
              <a:rPr lang="en-US" sz="2000" b="1" dirty="0"/>
              <a:t>focus on hits</a:t>
            </a:r>
            <a:r>
              <a:rPr lang="en-US" sz="2000" dirty="0"/>
              <a:t> — even before they’re released</a:t>
            </a:r>
          </a:p>
          <a:p>
            <a:pPr marL="101600" indent="0">
              <a:buNone/>
            </a:pP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868026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307D2-AE97-788E-629C-24DA86EFBE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Google Shape;89;p16">
            <a:extLst>
              <a:ext uri="{FF2B5EF4-FFF2-40B4-BE49-F238E27FC236}">
                <a16:creationId xmlns:a16="http://schemas.microsoft.com/office/drawing/2014/main" id="{517E1A15-351D-E46E-B1F2-58A4319A0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3321" y="1829175"/>
            <a:ext cx="8016729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 dirty="0"/>
              <a:t>Thank You ….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86926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92271" y="254375"/>
            <a:ext cx="5055047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Introduction</a:t>
            </a:r>
            <a:endParaRPr sz="6000" dirty="0"/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Rectangle 1">
            <a:extLst>
              <a:ext uri="{FF2B5EF4-FFF2-40B4-BE49-F238E27FC236}">
                <a16:creationId xmlns:a16="http://schemas.microsoft.com/office/drawing/2014/main" id="{21D80538-3907-05AF-810A-557B31EF1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502882"/>
              </p:ext>
            </p:extLst>
          </p:nvPr>
        </p:nvGraphicFramePr>
        <p:xfrm>
          <a:off x="362199" y="1377864"/>
          <a:ext cx="8437851" cy="3036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DACFA80B-A720-84CF-68B4-B673306E2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>
            <a:extLst>
              <a:ext uri="{FF2B5EF4-FFF2-40B4-BE49-F238E27FC236}">
                <a16:creationId xmlns:a16="http://schemas.microsoft.com/office/drawing/2014/main" id="{89F5218A-B4C9-7B15-D0AB-D155C513C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271" y="254375"/>
            <a:ext cx="6296836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Data Overview</a:t>
            </a:r>
            <a:endParaRPr sz="6000" dirty="0"/>
          </a:p>
        </p:txBody>
      </p: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8B4ADAB5-4D1A-3899-E9EB-D9C5BC35F7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CB0E86D2-B095-18C0-F1DE-CF8A39DF4BA2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C683EC42-492A-BFBF-A00E-B89ED2DCA500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EDF4B308-1386-FED4-B716-57FD9852EEAD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D44FD219-7D90-D363-D933-AFAEC1207AAF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CCCC4C-7D7F-A150-F8A6-C62922D9E064}"/>
              </a:ext>
            </a:extLst>
          </p:cNvPr>
          <p:cNvSpPr txBox="1">
            <a:spLocks/>
          </p:cNvSpPr>
          <p:nvPr/>
        </p:nvSpPr>
        <p:spPr>
          <a:xfrm>
            <a:off x="332929" y="1427967"/>
            <a:ext cx="8275571" cy="340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r>
              <a:rPr lang="en-US" sz="2400" b="1" dirty="0"/>
              <a:t>Data Sources : Spotify API, Hugging Face</a:t>
            </a:r>
          </a:p>
          <a:p>
            <a:r>
              <a:rPr lang="en-US" sz="2400" b="1" dirty="0"/>
              <a:t>The dataset had 2409 rows and 20 columns.</a:t>
            </a:r>
          </a:p>
          <a:p>
            <a:r>
              <a:rPr lang="en-US" sz="2400" b="1" dirty="0"/>
              <a:t>There was a null value and 185 duplicates.</a:t>
            </a:r>
          </a:p>
          <a:p>
            <a:r>
              <a:rPr lang="en-US" sz="2400" b="1" dirty="0"/>
              <a:t>The key audio features were danceability, energy, valence, and many more.</a:t>
            </a:r>
          </a:p>
          <a:p>
            <a:r>
              <a:rPr lang="en-US" sz="2400" b="1" dirty="0"/>
              <a:t>Presence of outliers within the audio features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593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C2ACE126-0605-BA2B-6DC2-CBE2247A7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874FE76F-48E9-C798-2A46-33D37278C8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DE302EE6-C679-F00E-2984-1D920F7B3B4F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CCC7A3C8-1EC8-4BBE-8DEB-084B3F4D5280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76BC4304-C394-47D2-23E8-6DAC1C087DEB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37203107-8537-0612-5F46-544C0E2FB1E5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582A55-1B4F-BD2A-7803-BE272A2F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6581"/>
            <a:ext cx="6006319" cy="42355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Google Shape;106;p18">
            <a:extLst>
              <a:ext uri="{FF2B5EF4-FFF2-40B4-BE49-F238E27FC236}">
                <a16:creationId xmlns:a16="http://schemas.microsoft.com/office/drawing/2014/main" id="{0320612B-7657-B986-C3E0-3CA4941E764F}"/>
              </a:ext>
            </a:extLst>
          </p:cNvPr>
          <p:cNvSpPr txBox="1">
            <a:spLocks/>
          </p:cNvSpPr>
          <p:nvPr/>
        </p:nvSpPr>
        <p:spPr>
          <a:xfrm>
            <a:off x="6006320" y="1512715"/>
            <a:ext cx="2985280" cy="1693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●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○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Light"/>
              <a:buChar char="■"/>
              <a:defRPr sz="20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buFont typeface="Roboto Light"/>
              <a:buNone/>
            </a:pPr>
            <a:r>
              <a:rPr lang="en-US" sz="2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TOP 10 COUNTRIES – NUMBER OF ARTISTS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774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ED67A932-F747-840B-A50E-0403C846F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7E02347B-FA1E-3C57-16B7-665F4367DD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CA3591D2-9173-BFFA-7E5D-F9378DE05FFB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4DE29710-D66E-F954-FE8B-6C4DF426864F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B34C4595-3FD8-D64A-C5FD-E935037331B2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7A7FDD7B-3FA1-D192-F555-9A358E39ED22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15AAEB-F6D9-150E-5A8E-A735B3EC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1631"/>
            <a:ext cx="5636713" cy="5155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Google Shape;106;p18">
            <a:extLst>
              <a:ext uri="{FF2B5EF4-FFF2-40B4-BE49-F238E27FC236}">
                <a16:creationId xmlns:a16="http://schemas.microsoft.com/office/drawing/2014/main" id="{30A0B262-54C6-7D1B-4C19-3BF3A9AA5C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771160" y="1164275"/>
            <a:ext cx="2985280" cy="169394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CORRELATION MATRIX OF SPOTIFY AUDIO FEATURES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53811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3BEBAFE4-4588-59AE-B7C6-3B627CB9E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6F5038BC-E540-770B-D7D6-DA2FF2853D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2FBC57E4-B12E-54D4-5B61-997534970DB1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958955FD-B2A8-FD9F-5F0B-9A2278DE9C25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CE4A6878-AE8B-8BE8-1B49-224DC921CC06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20CABC97-403E-6F95-BB5A-384CDBA80541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904E654-3433-6983-4F6E-B7E185646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t="8393" r="14507" b="19039"/>
          <a:stretch/>
        </p:blipFill>
        <p:spPr>
          <a:xfrm>
            <a:off x="134080" y="1164258"/>
            <a:ext cx="8671717" cy="34437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Google Shape;106;p18">
            <a:extLst>
              <a:ext uri="{FF2B5EF4-FFF2-40B4-BE49-F238E27FC236}">
                <a16:creationId xmlns:a16="http://schemas.microsoft.com/office/drawing/2014/main" id="{883CDB85-EE0A-480B-3891-B19CE65F75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5469" y="247587"/>
            <a:ext cx="8580328" cy="76702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b="1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AUDIO FEATURES AND TRACK POPULARITY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451201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50DBA44A-1D66-A855-205D-249A3DE39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>
            <a:extLst>
              <a:ext uri="{FF2B5EF4-FFF2-40B4-BE49-F238E27FC236}">
                <a16:creationId xmlns:a16="http://schemas.microsoft.com/office/drawing/2014/main" id="{7AC10672-2179-F130-4CCE-A971FB6441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271" y="558510"/>
            <a:ext cx="7687225" cy="5848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Statistical Analysis</a:t>
            </a:r>
            <a:endParaRPr sz="6000" dirty="0"/>
          </a:p>
        </p:txBody>
      </p:sp>
      <p:sp>
        <p:nvSpPr>
          <p:cNvPr id="91" name="Google Shape;91;p16">
            <a:extLst>
              <a:ext uri="{FF2B5EF4-FFF2-40B4-BE49-F238E27FC236}">
                <a16:creationId xmlns:a16="http://schemas.microsoft.com/office/drawing/2014/main" id="{96475218-4439-AEC3-F968-4611D8739A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2" name="Google Shape;92;p16">
            <a:extLst>
              <a:ext uri="{FF2B5EF4-FFF2-40B4-BE49-F238E27FC236}">
                <a16:creationId xmlns:a16="http://schemas.microsoft.com/office/drawing/2014/main" id="{F4B2D9C9-24DD-040F-E3AA-AFC3DEA9D978}"/>
              </a:ext>
            </a:extLst>
          </p:cNvPr>
          <p:cNvSpPr/>
          <p:nvPr/>
        </p:nvSpPr>
        <p:spPr>
          <a:xfrm>
            <a:off x="6880700" y="2971975"/>
            <a:ext cx="383100" cy="38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>
            <a:extLst>
              <a:ext uri="{FF2B5EF4-FFF2-40B4-BE49-F238E27FC236}">
                <a16:creationId xmlns:a16="http://schemas.microsoft.com/office/drawing/2014/main" id="{832DA376-65F7-A8E2-2FAD-9B6B0E58B84D}"/>
              </a:ext>
            </a:extLst>
          </p:cNvPr>
          <p:cNvSpPr/>
          <p:nvPr/>
        </p:nvSpPr>
        <p:spPr>
          <a:xfrm rot="-2700000">
            <a:off x="4248889" y="1440146"/>
            <a:ext cx="93932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>
            <a:extLst>
              <a:ext uri="{FF2B5EF4-FFF2-40B4-BE49-F238E27FC236}">
                <a16:creationId xmlns:a16="http://schemas.microsoft.com/office/drawing/2014/main" id="{585C0775-A43D-FC52-3D08-3E14C7B3407C}"/>
              </a:ext>
            </a:extLst>
          </p:cNvPr>
          <p:cNvSpPr/>
          <p:nvPr/>
        </p:nvSpPr>
        <p:spPr>
          <a:xfrm rot="-2700000">
            <a:off x="7999578" y="733471"/>
            <a:ext cx="605001" cy="383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>
            <a:extLst>
              <a:ext uri="{FF2B5EF4-FFF2-40B4-BE49-F238E27FC236}">
                <a16:creationId xmlns:a16="http://schemas.microsoft.com/office/drawing/2014/main" id="{01A4C314-6C2F-8B6D-7865-92865616D4C4}"/>
              </a:ext>
            </a:extLst>
          </p:cNvPr>
          <p:cNvSpPr/>
          <p:nvPr/>
        </p:nvSpPr>
        <p:spPr>
          <a:xfrm>
            <a:off x="7077875" y="4450625"/>
            <a:ext cx="383100" cy="38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7FAA1A-B2ED-08E7-C0BA-98C7FA252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218" y="1275102"/>
            <a:ext cx="8877782" cy="355862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sym typeface="Webdings" panose="05030102010509060703" pitchFamily="18" charset="2"/>
              </a:rPr>
              <a:t> </a:t>
            </a:r>
            <a:r>
              <a:rPr lang="en-US" sz="2400" b="1" dirty="0">
                <a:sym typeface="Webdings" panose="05030102010509060703" pitchFamily="18" charset="2"/>
              </a:rPr>
              <a:t> </a:t>
            </a:r>
            <a:r>
              <a:rPr lang="en-US" sz="2400" b="1" dirty="0"/>
              <a:t>Objective:</a:t>
            </a:r>
            <a:r>
              <a:rPr lang="en-US" sz="2400" dirty="0"/>
              <a:t> Understand how individual audio features relate to track popularity using the Pearson correlation test.</a:t>
            </a:r>
          </a:p>
          <a:p>
            <a:pPr marL="0" indent="0">
              <a:buNone/>
            </a:pPr>
            <a:r>
              <a:rPr lang="en-US" sz="1800" dirty="0"/>
              <a:t>	🎧 </a:t>
            </a:r>
            <a:r>
              <a:rPr lang="en-US" sz="1800" b="1" dirty="0"/>
              <a:t>Loudness</a:t>
            </a:r>
            <a:r>
              <a:rPr lang="en-US" sz="1800" dirty="0"/>
              <a:t>: positive correlation – louder songs tend to be more popular.</a:t>
            </a:r>
          </a:p>
          <a:p>
            <a:pPr marL="0" indent="0">
              <a:buNone/>
            </a:pPr>
            <a:r>
              <a:rPr lang="en-US" sz="1800" dirty="0"/>
              <a:t>	💃 </a:t>
            </a:r>
            <a:r>
              <a:rPr lang="en-US" sz="1800" b="1" dirty="0"/>
              <a:t>Danceability</a:t>
            </a:r>
            <a:r>
              <a:rPr lang="en-US" sz="1800" dirty="0"/>
              <a:t>: positive correlation – danceable tracks are slightly more </a:t>
            </a:r>
          </a:p>
          <a:p>
            <a:pPr marL="0" indent="0">
              <a:buNone/>
            </a:pPr>
            <a:r>
              <a:rPr lang="en-US" sz="1800" dirty="0"/>
              <a:t>	       popular.</a:t>
            </a:r>
          </a:p>
          <a:p>
            <a:pPr marL="0" indent="0">
              <a:buNone/>
            </a:pPr>
            <a:r>
              <a:rPr lang="en-US" sz="1800" dirty="0"/>
              <a:t>	⚡ </a:t>
            </a:r>
            <a:r>
              <a:rPr lang="en-US" sz="1800" b="1" dirty="0"/>
              <a:t>Energy</a:t>
            </a:r>
            <a:r>
              <a:rPr lang="en-US" sz="1800" dirty="0"/>
              <a:t>: No correlation – has minimal impact on popularity.</a:t>
            </a:r>
          </a:p>
          <a:p>
            <a:pPr marL="0" indent="0">
              <a:buNone/>
            </a:pPr>
            <a:r>
              <a:rPr lang="en-US" sz="1800" dirty="0"/>
              <a:t>	🎻 </a:t>
            </a:r>
            <a:r>
              <a:rPr lang="en-US" sz="1800" b="1" dirty="0" err="1"/>
              <a:t>Acousticness</a:t>
            </a:r>
            <a:r>
              <a:rPr lang="en-US" sz="1800" dirty="0"/>
              <a:t>: Negative correlation – acoustic songs tend to be less </a:t>
            </a:r>
          </a:p>
          <a:p>
            <a:pPr marL="0" indent="0">
              <a:buNone/>
            </a:pPr>
            <a:r>
              <a:rPr lang="en-US" sz="1800" dirty="0"/>
              <a:t>	       popular.</a:t>
            </a:r>
          </a:p>
        </p:txBody>
      </p:sp>
    </p:spTree>
    <p:extLst>
      <p:ext uri="{BB962C8B-B14F-4D97-AF65-F5344CB8AC3E}">
        <p14:creationId xmlns:p14="http://schemas.microsoft.com/office/powerpoint/2010/main" val="332571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69B37E-EB2C-27C7-5A63-7C290F937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55663" y="369888"/>
            <a:ext cx="7918450" cy="4113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F-TEST: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Conducted to determine if track popularity differs significantly across genres.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results indicate a statistically significant variation in popularity among different genres.</a:t>
            </a:r>
          </a:p>
          <a:p>
            <a:endParaRPr lang="en-US" sz="1800" dirty="0"/>
          </a:p>
          <a:p>
            <a:r>
              <a:rPr lang="en-US" sz="2000" b="1" dirty="0"/>
              <a:t>ONE-TAILED T-TEST: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Performed to test whether popular songs have higher danceability than unpopular songs.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result confirms that popular tracks tend to have significantly higher danceability than unpopular ones</a:t>
            </a:r>
            <a:r>
              <a:rPr lang="en-US" sz="1800" b="1" dirty="0"/>
              <a:t>.</a:t>
            </a:r>
            <a:endParaRPr lang="en-CA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>
          <a:extLst>
            <a:ext uri="{FF2B5EF4-FFF2-40B4-BE49-F238E27FC236}">
              <a16:creationId xmlns:a16="http://schemas.microsoft.com/office/drawing/2014/main" id="{784DBBFF-0B8E-A00E-F7B2-E8C1DD4D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15DF2CAC-5C51-1859-2FD0-BD6B3BE2340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08500" y="4608050"/>
            <a:ext cx="383100" cy="38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504026-9FC7-9C60-3A6C-26C4DFDB1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775" y="1210925"/>
            <a:ext cx="7918450" cy="365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FILTER METHOD: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Applied the Chi-Square test to select the most relevant categorical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Filter methods are fast and model-independent .</a:t>
            </a:r>
          </a:p>
          <a:p>
            <a:endParaRPr lang="en-US" sz="1800" dirty="0"/>
          </a:p>
          <a:p>
            <a:r>
              <a:rPr lang="en-US" sz="2000" b="1" dirty="0"/>
              <a:t>WRAPPER METHOD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Iteratively removes less important features to improve model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Selected the most relevant features related to track popularity.</a:t>
            </a:r>
          </a:p>
          <a:p>
            <a:endParaRPr lang="en-US" sz="2000" b="1" dirty="0"/>
          </a:p>
        </p:txBody>
      </p:sp>
      <p:sp>
        <p:nvSpPr>
          <p:cNvPr id="2" name="Google Shape;89;p16">
            <a:extLst>
              <a:ext uri="{FF2B5EF4-FFF2-40B4-BE49-F238E27FC236}">
                <a16:creationId xmlns:a16="http://schemas.microsoft.com/office/drawing/2014/main" id="{7AADBD85-BF6C-AECA-251B-168B94B9B6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271" y="558510"/>
            <a:ext cx="7687225" cy="5848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Feature Selection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808065933"/>
      </p:ext>
    </p:extLst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061A22"/>
      </a:dk1>
      <a:lt1>
        <a:srgbClr val="FFFFFF"/>
      </a:lt1>
      <a:dk2>
        <a:srgbClr val="808D8B"/>
      </a:dk2>
      <a:lt2>
        <a:srgbClr val="E7EDEB"/>
      </a:lt2>
      <a:accent1>
        <a:srgbClr val="CCFF67"/>
      </a:accent1>
      <a:accent2>
        <a:srgbClr val="6DD84D"/>
      </a:accent2>
      <a:accent3>
        <a:srgbClr val="17B342"/>
      </a:accent3>
      <a:accent4>
        <a:srgbClr val="009E9A"/>
      </a:accent4>
      <a:accent5>
        <a:srgbClr val="075E68"/>
      </a:accent5>
      <a:accent6>
        <a:srgbClr val="E4FDC4"/>
      </a:accent6>
      <a:hlink>
        <a:srgbClr val="00806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596</Words>
  <Application>Microsoft Office PowerPoint</Application>
  <PresentationFormat>On-screen Show (16:9)</PresentationFormat>
  <Paragraphs>94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Wingdings</vt:lpstr>
      <vt:lpstr>Webdings</vt:lpstr>
      <vt:lpstr>Calibri</vt:lpstr>
      <vt:lpstr>Roboto Slab</vt:lpstr>
      <vt:lpstr>Roboto</vt:lpstr>
      <vt:lpstr>Roboto Light</vt:lpstr>
      <vt:lpstr>Minola template</vt:lpstr>
      <vt:lpstr>MELODY METRICS</vt:lpstr>
      <vt:lpstr>Introduction</vt:lpstr>
      <vt:lpstr>Data Overview</vt:lpstr>
      <vt:lpstr>PowerPoint Presentation</vt:lpstr>
      <vt:lpstr>PowerPoint Presentation</vt:lpstr>
      <vt:lpstr>PowerPoint Presentation</vt:lpstr>
      <vt:lpstr>Statistical Analysis</vt:lpstr>
      <vt:lpstr>PowerPoint Presentation</vt:lpstr>
      <vt:lpstr>Feature Selection</vt:lpstr>
      <vt:lpstr>PowerPoint Presentation</vt:lpstr>
      <vt:lpstr>Model Building</vt:lpstr>
      <vt:lpstr>PowerPoint Presentation</vt:lpstr>
      <vt:lpstr>MODEL DEPLOYMENT</vt:lpstr>
      <vt:lpstr>PowerPoint Presentation</vt:lpstr>
      <vt:lpstr>PowerPoint Presentation</vt:lpstr>
      <vt:lpstr>PowerPoint Presentation</vt:lpstr>
      <vt:lpstr>CONCLUSION</vt:lpstr>
      <vt:lpstr>Thank You 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Nishu Senavirathna</dc:creator>
  <cp:lastModifiedBy>Vindya Senadheera</cp:lastModifiedBy>
  <cp:revision>9</cp:revision>
  <dcterms:modified xsi:type="dcterms:W3CDTF">2025-04-17T02:53:23Z</dcterms:modified>
</cp:coreProperties>
</file>